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1"/>
  </p:sldMasterIdLst>
  <p:notesMasterIdLst>
    <p:notesMasterId r:id="rId34"/>
  </p:notesMasterIdLst>
  <p:sldIdLst>
    <p:sldId id="257" r:id="rId2"/>
    <p:sldId id="261" r:id="rId3"/>
    <p:sldId id="264" r:id="rId4"/>
    <p:sldId id="263" r:id="rId5"/>
    <p:sldId id="266" r:id="rId6"/>
    <p:sldId id="281" r:id="rId7"/>
    <p:sldId id="267" r:id="rId8"/>
    <p:sldId id="268" r:id="rId9"/>
    <p:sldId id="269" r:id="rId10"/>
    <p:sldId id="270" r:id="rId11"/>
    <p:sldId id="271" r:id="rId12"/>
    <p:sldId id="272" r:id="rId13"/>
    <p:sldId id="277" r:id="rId14"/>
    <p:sldId id="278" r:id="rId15"/>
    <p:sldId id="279" r:id="rId16"/>
    <p:sldId id="282" r:id="rId17"/>
    <p:sldId id="273" r:id="rId18"/>
    <p:sldId id="298" r:id="rId19"/>
    <p:sldId id="274" r:id="rId20"/>
    <p:sldId id="276" r:id="rId21"/>
    <p:sldId id="289" r:id="rId22"/>
    <p:sldId id="283" r:id="rId23"/>
    <p:sldId id="284" r:id="rId24"/>
    <p:sldId id="285" r:id="rId25"/>
    <p:sldId id="286" r:id="rId26"/>
    <p:sldId id="287" r:id="rId27"/>
    <p:sldId id="290" r:id="rId28"/>
    <p:sldId id="292" r:id="rId29"/>
    <p:sldId id="296" r:id="rId30"/>
    <p:sldId id="288" r:id="rId31"/>
    <p:sldId id="297" r:id="rId32"/>
    <p:sldId id="26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BAEB"/>
    <a:srgbClr val="25408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68" autoAdjust="0"/>
    <p:restoredTop sz="77483" autoAdjust="0"/>
  </p:normalViewPr>
  <p:slideViewPr>
    <p:cSldViewPr snapToGrid="0" snapToObjects="1" showGuides="1">
      <p:cViewPr varScale="1">
        <p:scale>
          <a:sx n="59" d="100"/>
          <a:sy n="59" d="100"/>
        </p:scale>
        <p:origin x="1181" y="53"/>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445004572728689E-2"/>
          <c:y val="5.729300475831136E-2"/>
          <c:w val="0.72492212200770378"/>
          <c:h val="0.83609909694128559"/>
        </c:manualLayout>
      </c:layout>
      <c:lineChart>
        <c:grouping val="standard"/>
        <c:varyColors val="0"/>
        <c:ser>
          <c:idx val="0"/>
          <c:order val="0"/>
          <c:tx>
            <c:strRef>
              <c:f>Sheet1!$B$2</c:f>
              <c:strCache>
                <c:ptCount val="1"/>
                <c:pt idx="0">
                  <c:v>Control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Sheet1!$A$3:$A$6</c:f>
              <c:strCache>
                <c:ptCount val="4"/>
                <c:pt idx="0">
                  <c:v>S1</c:v>
                </c:pt>
                <c:pt idx="1">
                  <c:v>S2</c:v>
                </c:pt>
                <c:pt idx="2">
                  <c:v>S3</c:v>
                </c:pt>
                <c:pt idx="3">
                  <c:v>S4</c:v>
                </c:pt>
              </c:strCache>
            </c:strRef>
          </c:cat>
          <c:val>
            <c:numRef>
              <c:f>Sheet1!$B$3:$B$6</c:f>
              <c:numCache>
                <c:formatCode>General</c:formatCode>
                <c:ptCount val="4"/>
                <c:pt idx="0">
                  <c:v>62.7</c:v>
                </c:pt>
                <c:pt idx="1">
                  <c:v>61.58</c:v>
                </c:pt>
                <c:pt idx="2">
                  <c:v>59.11</c:v>
                </c:pt>
                <c:pt idx="3">
                  <c:v>59.76</c:v>
                </c:pt>
              </c:numCache>
            </c:numRef>
          </c:val>
          <c:smooth val="1"/>
          <c:extLst>
            <c:ext xmlns:c16="http://schemas.microsoft.com/office/drawing/2014/chart" uri="{C3380CC4-5D6E-409C-BE32-E72D297353CC}">
              <c16:uniqueId val="{00000000-6FD1-430E-A289-82E35311877C}"/>
            </c:ext>
          </c:extLst>
        </c:ser>
        <c:ser>
          <c:idx val="1"/>
          <c:order val="1"/>
          <c:tx>
            <c:strRef>
              <c:f>Sheet1!$C$2</c:f>
              <c:strCache>
                <c:ptCount val="1"/>
                <c:pt idx="0">
                  <c:v>QR Scan Only Control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Sheet1!$A$3:$A$6</c:f>
              <c:strCache>
                <c:ptCount val="4"/>
                <c:pt idx="0">
                  <c:v>S1</c:v>
                </c:pt>
                <c:pt idx="1">
                  <c:v>S2</c:v>
                </c:pt>
                <c:pt idx="2">
                  <c:v>S3</c:v>
                </c:pt>
                <c:pt idx="3">
                  <c:v>S4</c:v>
                </c:pt>
              </c:strCache>
            </c:strRef>
          </c:cat>
          <c:val>
            <c:numRef>
              <c:f>Sheet1!$C$3:$C$6</c:f>
              <c:numCache>
                <c:formatCode>General</c:formatCode>
                <c:ptCount val="4"/>
                <c:pt idx="0">
                  <c:v>62.84</c:v>
                </c:pt>
                <c:pt idx="1">
                  <c:v>58.75</c:v>
                </c:pt>
                <c:pt idx="2">
                  <c:v>55.92</c:v>
                </c:pt>
                <c:pt idx="3">
                  <c:v>59.28</c:v>
                </c:pt>
              </c:numCache>
            </c:numRef>
          </c:val>
          <c:smooth val="1"/>
          <c:extLst>
            <c:ext xmlns:c16="http://schemas.microsoft.com/office/drawing/2014/chart" uri="{C3380CC4-5D6E-409C-BE32-E72D297353CC}">
              <c16:uniqueId val="{00000001-6FD1-430E-A289-82E35311877C}"/>
            </c:ext>
          </c:extLst>
        </c:ser>
        <c:ser>
          <c:idx val="2"/>
          <c:order val="2"/>
          <c:tx>
            <c:strRef>
              <c:f>Sheet1!$D$2</c:f>
              <c:strCache>
                <c:ptCount val="1"/>
                <c:pt idx="0">
                  <c:v>Sea turtle + bundled message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Sheet1!$A$3:$A$6</c:f>
              <c:strCache>
                <c:ptCount val="4"/>
                <c:pt idx="0">
                  <c:v>S1</c:v>
                </c:pt>
                <c:pt idx="1">
                  <c:v>S2</c:v>
                </c:pt>
                <c:pt idx="2">
                  <c:v>S3</c:v>
                </c:pt>
                <c:pt idx="3">
                  <c:v>S4</c:v>
                </c:pt>
              </c:strCache>
            </c:strRef>
          </c:cat>
          <c:val>
            <c:numRef>
              <c:f>Sheet1!$D$3:$D$6</c:f>
              <c:numCache>
                <c:formatCode>General</c:formatCode>
                <c:ptCount val="4"/>
                <c:pt idx="0">
                  <c:v>62.88</c:v>
                </c:pt>
                <c:pt idx="1">
                  <c:v>64.790000000000006</c:v>
                </c:pt>
                <c:pt idx="2">
                  <c:v>62.84</c:v>
                </c:pt>
                <c:pt idx="3">
                  <c:v>64.290000000000006</c:v>
                </c:pt>
              </c:numCache>
            </c:numRef>
          </c:val>
          <c:smooth val="0"/>
          <c:extLst>
            <c:ext xmlns:c16="http://schemas.microsoft.com/office/drawing/2014/chart" uri="{C3380CC4-5D6E-409C-BE32-E72D297353CC}">
              <c16:uniqueId val="{00000002-6FD1-430E-A289-82E35311877C}"/>
            </c:ext>
          </c:extLst>
        </c:ser>
        <c:ser>
          <c:idx val="3"/>
          <c:order val="3"/>
          <c:tx>
            <c:strRef>
              <c:f>Sheet1!$E$2</c:f>
              <c:strCache>
                <c:ptCount val="1"/>
                <c:pt idx="0">
                  <c:v>Fleece + bundled message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Sheet1!$A$3:$A$6</c:f>
              <c:strCache>
                <c:ptCount val="4"/>
                <c:pt idx="0">
                  <c:v>S1</c:v>
                </c:pt>
                <c:pt idx="1">
                  <c:v>S2</c:v>
                </c:pt>
                <c:pt idx="2">
                  <c:v>S3</c:v>
                </c:pt>
                <c:pt idx="3">
                  <c:v>S4</c:v>
                </c:pt>
              </c:strCache>
            </c:strRef>
          </c:cat>
          <c:val>
            <c:numRef>
              <c:f>Sheet1!$E$3:$E$6</c:f>
              <c:numCache>
                <c:formatCode>General</c:formatCode>
                <c:ptCount val="4"/>
                <c:pt idx="0">
                  <c:v>59.63</c:v>
                </c:pt>
                <c:pt idx="1">
                  <c:v>60.89</c:v>
                </c:pt>
                <c:pt idx="2">
                  <c:v>60.23</c:v>
                </c:pt>
                <c:pt idx="3">
                  <c:v>62.33</c:v>
                </c:pt>
              </c:numCache>
            </c:numRef>
          </c:val>
          <c:smooth val="0"/>
          <c:extLst>
            <c:ext xmlns:c16="http://schemas.microsoft.com/office/drawing/2014/chart" uri="{C3380CC4-5D6E-409C-BE32-E72D297353CC}">
              <c16:uniqueId val="{00000003-6FD1-430E-A289-82E35311877C}"/>
            </c:ext>
          </c:extLst>
        </c:ser>
        <c:ser>
          <c:idx val="4"/>
          <c:order val="4"/>
          <c:tx>
            <c:strRef>
              <c:f>Sheet1!$F$2</c:f>
              <c:strCache>
                <c:ptCount val="1"/>
                <c:pt idx="0">
                  <c:v>Sea turtle+fleece+bundled message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Sheet1!$A$3:$A$6</c:f>
              <c:strCache>
                <c:ptCount val="4"/>
                <c:pt idx="0">
                  <c:v>S1</c:v>
                </c:pt>
                <c:pt idx="1">
                  <c:v>S2</c:v>
                </c:pt>
                <c:pt idx="2">
                  <c:v>S3</c:v>
                </c:pt>
                <c:pt idx="3">
                  <c:v>S4</c:v>
                </c:pt>
              </c:strCache>
            </c:strRef>
          </c:cat>
          <c:val>
            <c:numRef>
              <c:f>Sheet1!$F$3:$F$6</c:f>
              <c:numCache>
                <c:formatCode>General</c:formatCode>
                <c:ptCount val="4"/>
                <c:pt idx="0">
                  <c:v>63.71</c:v>
                </c:pt>
                <c:pt idx="1">
                  <c:v>63.88</c:v>
                </c:pt>
                <c:pt idx="2">
                  <c:v>62.21</c:v>
                </c:pt>
                <c:pt idx="3">
                  <c:v>60.88</c:v>
                </c:pt>
              </c:numCache>
            </c:numRef>
          </c:val>
          <c:smooth val="0"/>
          <c:extLst>
            <c:ext xmlns:c16="http://schemas.microsoft.com/office/drawing/2014/chart" uri="{C3380CC4-5D6E-409C-BE32-E72D297353CC}">
              <c16:uniqueId val="{00000004-6FD1-430E-A289-82E35311877C}"/>
            </c:ext>
          </c:extLst>
        </c:ser>
        <c:ser>
          <c:idx val="5"/>
          <c:order val="5"/>
          <c:tx>
            <c:strRef>
              <c:f>Sheet1!$G$2</c:f>
              <c:strCache>
                <c:ptCount val="1"/>
                <c:pt idx="0">
                  <c:v>Sea turtle+fleece+hang dry message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Sheet1!$A$3:$A$6</c:f>
              <c:strCache>
                <c:ptCount val="4"/>
                <c:pt idx="0">
                  <c:v>S1</c:v>
                </c:pt>
                <c:pt idx="1">
                  <c:v>S2</c:v>
                </c:pt>
                <c:pt idx="2">
                  <c:v>S3</c:v>
                </c:pt>
                <c:pt idx="3">
                  <c:v>S4</c:v>
                </c:pt>
              </c:strCache>
            </c:strRef>
          </c:cat>
          <c:val>
            <c:numRef>
              <c:f>Sheet1!$G$3:$G$6</c:f>
              <c:numCache>
                <c:formatCode>General</c:formatCode>
                <c:ptCount val="4"/>
                <c:pt idx="0">
                  <c:v>61.8</c:v>
                </c:pt>
                <c:pt idx="1">
                  <c:v>62.41</c:v>
                </c:pt>
                <c:pt idx="2">
                  <c:v>61.02</c:v>
                </c:pt>
                <c:pt idx="3">
                  <c:v>64.319999999999993</c:v>
                </c:pt>
              </c:numCache>
            </c:numRef>
          </c:val>
          <c:smooth val="0"/>
          <c:extLst>
            <c:ext xmlns:c16="http://schemas.microsoft.com/office/drawing/2014/chart" uri="{C3380CC4-5D6E-409C-BE32-E72D297353CC}">
              <c16:uniqueId val="{00000005-6FD1-430E-A289-82E35311877C}"/>
            </c:ext>
          </c:extLst>
        </c:ser>
        <c:dLbls>
          <c:showLegendKey val="0"/>
          <c:showVal val="0"/>
          <c:showCatName val="0"/>
          <c:showSerName val="0"/>
          <c:showPercent val="0"/>
          <c:showBubbleSize val="0"/>
        </c:dLbls>
        <c:marker val="1"/>
        <c:smooth val="0"/>
        <c:axId val="645487008"/>
        <c:axId val="645487424"/>
      </c:lineChart>
      <c:catAx>
        <c:axId val="64548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5487424"/>
        <c:crosses val="autoZero"/>
        <c:auto val="1"/>
        <c:lblAlgn val="ctr"/>
        <c:lblOffset val="100"/>
        <c:noMultiLvlLbl val="0"/>
      </c:catAx>
      <c:valAx>
        <c:axId val="645487424"/>
        <c:scaling>
          <c:orientation val="minMax"/>
          <c:max val="80"/>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dirty="0"/>
                  <a:t>% Engagement Efficient Behaviours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5487008"/>
        <c:crosses val="autoZero"/>
        <c:crossBetween val="between"/>
        <c:majorUnit val="20"/>
        <c:minorUnit val="10"/>
      </c:valAx>
      <c:spPr>
        <a:noFill/>
        <a:ln>
          <a:noFill/>
        </a:ln>
        <a:effectLst/>
      </c:spPr>
    </c:plotArea>
    <c:legend>
      <c:legendPos val="r"/>
      <c:layout>
        <c:manualLayout>
          <c:xMode val="edge"/>
          <c:yMode val="edge"/>
          <c:x val="0.67217220452443216"/>
          <c:y val="6.6359563164258438E-4"/>
          <c:w val="0.32619093789506443"/>
          <c:h val="0.44868569920488316"/>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445004572728689E-2"/>
          <c:y val="5.729300475831136E-2"/>
          <c:w val="0.72492212200770378"/>
          <c:h val="0.83609909694128559"/>
        </c:manualLayout>
      </c:layout>
      <c:lineChart>
        <c:grouping val="standard"/>
        <c:varyColors val="0"/>
        <c:ser>
          <c:idx val="0"/>
          <c:order val="0"/>
          <c:tx>
            <c:strRef>
              <c:f>Sheet1!$B$2</c:f>
              <c:strCache>
                <c:ptCount val="1"/>
                <c:pt idx="0">
                  <c:v>Control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Sheet1!$A$3:$A$6</c:f>
              <c:strCache>
                <c:ptCount val="4"/>
                <c:pt idx="0">
                  <c:v>S1</c:v>
                </c:pt>
                <c:pt idx="1">
                  <c:v>S2</c:v>
                </c:pt>
                <c:pt idx="2">
                  <c:v>S3</c:v>
                </c:pt>
                <c:pt idx="3">
                  <c:v>S4</c:v>
                </c:pt>
              </c:strCache>
            </c:strRef>
          </c:cat>
          <c:val>
            <c:numRef>
              <c:f>Sheet1!$B$3:$B$6</c:f>
              <c:numCache>
                <c:formatCode>General</c:formatCode>
                <c:ptCount val="4"/>
                <c:pt idx="0">
                  <c:v>62.7</c:v>
                </c:pt>
                <c:pt idx="1">
                  <c:v>61.58</c:v>
                </c:pt>
                <c:pt idx="2">
                  <c:v>59.11</c:v>
                </c:pt>
                <c:pt idx="3">
                  <c:v>59.76</c:v>
                </c:pt>
              </c:numCache>
            </c:numRef>
          </c:val>
          <c:smooth val="1"/>
          <c:extLst>
            <c:ext xmlns:c16="http://schemas.microsoft.com/office/drawing/2014/chart" uri="{C3380CC4-5D6E-409C-BE32-E72D297353CC}">
              <c16:uniqueId val="{00000000-8321-44E9-965D-574EF62828D6}"/>
            </c:ext>
          </c:extLst>
        </c:ser>
        <c:ser>
          <c:idx val="1"/>
          <c:order val="1"/>
          <c:tx>
            <c:strRef>
              <c:f>Sheet1!$C$2</c:f>
              <c:strCache>
                <c:ptCount val="1"/>
                <c:pt idx="0">
                  <c:v>QR Scan Only Control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Sheet1!$A$3:$A$6</c:f>
              <c:strCache>
                <c:ptCount val="4"/>
                <c:pt idx="0">
                  <c:v>S1</c:v>
                </c:pt>
                <c:pt idx="1">
                  <c:v>S2</c:v>
                </c:pt>
                <c:pt idx="2">
                  <c:v>S3</c:v>
                </c:pt>
                <c:pt idx="3">
                  <c:v>S4</c:v>
                </c:pt>
              </c:strCache>
            </c:strRef>
          </c:cat>
          <c:val>
            <c:numRef>
              <c:f>Sheet1!$C$3:$C$6</c:f>
              <c:numCache>
                <c:formatCode>General</c:formatCode>
                <c:ptCount val="4"/>
                <c:pt idx="0">
                  <c:v>62.84</c:v>
                </c:pt>
                <c:pt idx="1">
                  <c:v>58.75</c:v>
                </c:pt>
                <c:pt idx="2">
                  <c:v>55.92</c:v>
                </c:pt>
                <c:pt idx="3">
                  <c:v>59.28</c:v>
                </c:pt>
              </c:numCache>
            </c:numRef>
          </c:val>
          <c:smooth val="1"/>
          <c:extLst>
            <c:ext xmlns:c16="http://schemas.microsoft.com/office/drawing/2014/chart" uri="{C3380CC4-5D6E-409C-BE32-E72D297353CC}">
              <c16:uniqueId val="{00000001-8321-44E9-965D-574EF62828D6}"/>
            </c:ext>
          </c:extLst>
        </c:ser>
        <c:ser>
          <c:idx val="2"/>
          <c:order val="2"/>
          <c:tx>
            <c:strRef>
              <c:f>Sheet1!$D$2</c:f>
              <c:strCache>
                <c:ptCount val="1"/>
                <c:pt idx="0">
                  <c:v>Sea turtle + bundled message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Sheet1!$A$3:$A$6</c:f>
              <c:strCache>
                <c:ptCount val="4"/>
                <c:pt idx="0">
                  <c:v>S1</c:v>
                </c:pt>
                <c:pt idx="1">
                  <c:v>S2</c:v>
                </c:pt>
                <c:pt idx="2">
                  <c:v>S3</c:v>
                </c:pt>
                <c:pt idx="3">
                  <c:v>S4</c:v>
                </c:pt>
              </c:strCache>
            </c:strRef>
          </c:cat>
          <c:val>
            <c:numRef>
              <c:f>Sheet1!$D$3:$D$6</c:f>
              <c:numCache>
                <c:formatCode>General</c:formatCode>
                <c:ptCount val="4"/>
                <c:pt idx="0">
                  <c:v>62.88</c:v>
                </c:pt>
                <c:pt idx="1">
                  <c:v>64.790000000000006</c:v>
                </c:pt>
                <c:pt idx="2">
                  <c:v>62.84</c:v>
                </c:pt>
                <c:pt idx="3">
                  <c:v>64.290000000000006</c:v>
                </c:pt>
              </c:numCache>
            </c:numRef>
          </c:val>
          <c:smooth val="0"/>
          <c:extLst>
            <c:ext xmlns:c16="http://schemas.microsoft.com/office/drawing/2014/chart" uri="{C3380CC4-5D6E-409C-BE32-E72D297353CC}">
              <c16:uniqueId val="{00000002-8321-44E9-965D-574EF62828D6}"/>
            </c:ext>
          </c:extLst>
        </c:ser>
        <c:ser>
          <c:idx val="5"/>
          <c:order val="3"/>
          <c:tx>
            <c:strRef>
              <c:f>Sheet1!$G$2</c:f>
              <c:strCache>
                <c:ptCount val="1"/>
                <c:pt idx="0">
                  <c:v>Sea turtle+fleece+hang dry message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Sheet1!$A$3:$A$6</c:f>
              <c:strCache>
                <c:ptCount val="4"/>
                <c:pt idx="0">
                  <c:v>S1</c:v>
                </c:pt>
                <c:pt idx="1">
                  <c:v>S2</c:v>
                </c:pt>
                <c:pt idx="2">
                  <c:v>S3</c:v>
                </c:pt>
                <c:pt idx="3">
                  <c:v>S4</c:v>
                </c:pt>
              </c:strCache>
            </c:strRef>
          </c:cat>
          <c:val>
            <c:numRef>
              <c:f>Sheet1!$G$3:$G$6</c:f>
              <c:numCache>
                <c:formatCode>General</c:formatCode>
                <c:ptCount val="4"/>
                <c:pt idx="0">
                  <c:v>61.8</c:v>
                </c:pt>
                <c:pt idx="1">
                  <c:v>62.41</c:v>
                </c:pt>
                <c:pt idx="2">
                  <c:v>61.02</c:v>
                </c:pt>
                <c:pt idx="3">
                  <c:v>64.319999999999993</c:v>
                </c:pt>
              </c:numCache>
            </c:numRef>
          </c:val>
          <c:smooth val="0"/>
          <c:extLst>
            <c:ext xmlns:c16="http://schemas.microsoft.com/office/drawing/2014/chart" uri="{C3380CC4-5D6E-409C-BE32-E72D297353CC}">
              <c16:uniqueId val="{00000003-8321-44E9-965D-574EF62828D6}"/>
            </c:ext>
          </c:extLst>
        </c:ser>
        <c:dLbls>
          <c:showLegendKey val="0"/>
          <c:showVal val="0"/>
          <c:showCatName val="0"/>
          <c:showSerName val="0"/>
          <c:showPercent val="0"/>
          <c:showBubbleSize val="0"/>
        </c:dLbls>
        <c:marker val="1"/>
        <c:smooth val="0"/>
        <c:axId val="645487008"/>
        <c:axId val="645487424"/>
      </c:lineChart>
      <c:catAx>
        <c:axId val="64548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5487424"/>
        <c:crosses val="autoZero"/>
        <c:auto val="1"/>
        <c:lblAlgn val="ctr"/>
        <c:lblOffset val="100"/>
        <c:noMultiLvlLbl val="0"/>
      </c:catAx>
      <c:valAx>
        <c:axId val="645487424"/>
        <c:scaling>
          <c:orientation val="minMax"/>
          <c:max val="80"/>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dirty="0"/>
                  <a:t>% Engagement Efficient Behaviours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5487008"/>
        <c:crosses val="autoZero"/>
        <c:crossBetween val="between"/>
        <c:majorUnit val="20"/>
        <c:minorUnit val="10"/>
      </c:valAx>
      <c:spPr>
        <a:noFill/>
        <a:ln w="25400">
          <a:noFill/>
        </a:ln>
        <a:effectLst/>
      </c:spPr>
    </c:plotArea>
    <c:legend>
      <c:legendPos val="r"/>
      <c:layout>
        <c:manualLayout>
          <c:xMode val="edge"/>
          <c:yMode val="edge"/>
          <c:x val="0.67217220452443216"/>
          <c:y val="6.6359563164258438E-4"/>
          <c:w val="0.32619093789506443"/>
          <c:h val="0.44868569920488316"/>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61737D-3FA5-B943-AF85-5CFCD9DDF2F4}" type="datetimeFigureOut">
              <a:rPr lang="en-US" smtClean="0"/>
              <a:t>2022-11-04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E8A244-F7B9-C64C-80D3-4E4659DE9C88}" type="slidenum">
              <a:rPr lang="en-US" smtClean="0"/>
              <a:t>‹#›</a:t>
            </a:fld>
            <a:endParaRPr lang="en-US"/>
          </a:p>
        </p:txBody>
      </p:sp>
    </p:spTree>
    <p:extLst>
      <p:ext uri="{BB962C8B-B14F-4D97-AF65-F5344CB8AC3E}">
        <p14:creationId xmlns:p14="http://schemas.microsoft.com/office/powerpoint/2010/main" val="3858033528"/>
      </p:ext>
    </p:extLst>
  </p:cSld>
  <p:clrMap bg1="lt1" tx1="dk1" bg2="lt2" tx2="dk2" accent1="accent1" accent2="accent2" accent3="accent3" accent4="accent4" accent5="accent5" accent6="accent6" hlink="hlink" folHlink="folHlink"/>
  <p:notesStyle>
    <a:lvl1pPr marL="0" algn="l" defTabSz="1219140" rtl="0" eaLnBrk="1" latinLnBrk="0" hangingPunct="1">
      <a:defRPr sz="1600" kern="1200">
        <a:solidFill>
          <a:schemeClr val="tx1"/>
        </a:solidFill>
        <a:latin typeface="+mn-lt"/>
        <a:ea typeface="+mn-ea"/>
        <a:cs typeface="+mn-cs"/>
      </a:defRPr>
    </a:lvl1pPr>
    <a:lvl2pPr marL="609570" algn="l" defTabSz="1219140" rtl="0" eaLnBrk="1" latinLnBrk="0" hangingPunct="1">
      <a:defRPr sz="1600" kern="1200">
        <a:solidFill>
          <a:schemeClr val="tx1"/>
        </a:solidFill>
        <a:latin typeface="+mn-lt"/>
        <a:ea typeface="+mn-ea"/>
        <a:cs typeface="+mn-cs"/>
      </a:defRPr>
    </a:lvl2pPr>
    <a:lvl3pPr marL="1219140" algn="l" defTabSz="1219140" rtl="0" eaLnBrk="1" latinLnBrk="0" hangingPunct="1">
      <a:defRPr sz="1600" kern="1200">
        <a:solidFill>
          <a:schemeClr val="tx1"/>
        </a:solidFill>
        <a:latin typeface="+mn-lt"/>
        <a:ea typeface="+mn-ea"/>
        <a:cs typeface="+mn-cs"/>
      </a:defRPr>
    </a:lvl3pPr>
    <a:lvl4pPr marL="1828709" algn="l" defTabSz="1219140" rtl="0" eaLnBrk="1" latinLnBrk="0" hangingPunct="1">
      <a:defRPr sz="1600" kern="1200">
        <a:solidFill>
          <a:schemeClr val="tx1"/>
        </a:solidFill>
        <a:latin typeface="+mn-lt"/>
        <a:ea typeface="+mn-ea"/>
        <a:cs typeface="+mn-cs"/>
      </a:defRPr>
    </a:lvl4pPr>
    <a:lvl5pPr marL="2438278" algn="l" defTabSz="1219140" rtl="0" eaLnBrk="1" latinLnBrk="0" hangingPunct="1">
      <a:defRPr sz="1600" kern="1200">
        <a:solidFill>
          <a:schemeClr val="tx1"/>
        </a:solidFill>
        <a:latin typeface="+mn-lt"/>
        <a:ea typeface="+mn-ea"/>
        <a:cs typeface="+mn-cs"/>
      </a:defRPr>
    </a:lvl5pPr>
    <a:lvl6pPr marL="3047848" algn="l" defTabSz="1219140" rtl="0" eaLnBrk="1" latinLnBrk="0" hangingPunct="1">
      <a:defRPr sz="1600" kern="1200">
        <a:solidFill>
          <a:schemeClr val="tx1"/>
        </a:solidFill>
        <a:latin typeface="+mn-lt"/>
        <a:ea typeface="+mn-ea"/>
        <a:cs typeface="+mn-cs"/>
      </a:defRPr>
    </a:lvl6pPr>
    <a:lvl7pPr marL="3657418" algn="l" defTabSz="1219140" rtl="0" eaLnBrk="1" latinLnBrk="0" hangingPunct="1">
      <a:defRPr sz="1600" kern="1200">
        <a:solidFill>
          <a:schemeClr val="tx1"/>
        </a:solidFill>
        <a:latin typeface="+mn-lt"/>
        <a:ea typeface="+mn-ea"/>
        <a:cs typeface="+mn-cs"/>
      </a:defRPr>
    </a:lvl7pPr>
    <a:lvl8pPr marL="4266987" algn="l" defTabSz="1219140" rtl="0" eaLnBrk="1" latinLnBrk="0" hangingPunct="1">
      <a:defRPr sz="1600" kern="1200">
        <a:solidFill>
          <a:schemeClr val="tx1"/>
        </a:solidFill>
        <a:latin typeface="+mn-lt"/>
        <a:ea typeface="+mn-ea"/>
        <a:cs typeface="+mn-cs"/>
      </a:defRPr>
    </a:lvl8pPr>
    <a:lvl9pPr marL="4876557" algn="l" defTabSz="121914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nergystar.gov/"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Presentation given from Coast </a:t>
            </a:r>
            <a:r>
              <a:rPr lang="en-CA"/>
              <a:t>Salish lands</a:t>
            </a:r>
            <a:endParaRPr lang="en-CA" dirty="0"/>
          </a:p>
        </p:txBody>
      </p:sp>
      <p:sp>
        <p:nvSpPr>
          <p:cNvPr id="4" name="Slide Number Placeholder 3"/>
          <p:cNvSpPr>
            <a:spLocks noGrp="1"/>
          </p:cNvSpPr>
          <p:nvPr>
            <p:ph type="sldNum" sz="quarter" idx="5"/>
          </p:nvPr>
        </p:nvSpPr>
        <p:spPr/>
        <p:txBody>
          <a:bodyPr/>
          <a:lstStyle/>
          <a:p>
            <a:fld id="{12E8A244-F7B9-C64C-80D3-4E4659DE9C88}" type="slidenum">
              <a:rPr lang="en-US" smtClean="0"/>
              <a:t>1</a:t>
            </a:fld>
            <a:endParaRPr lang="en-US"/>
          </a:p>
        </p:txBody>
      </p:sp>
    </p:spTree>
    <p:extLst>
      <p:ext uri="{BB962C8B-B14F-4D97-AF65-F5344CB8AC3E}">
        <p14:creationId xmlns:p14="http://schemas.microsoft.com/office/powerpoint/2010/main" val="587264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Laundry energy calculation from </a:t>
            </a:r>
            <a:r>
              <a:rPr lang="en-CA" sz="1600" b="0" dirty="0">
                <a:solidFill>
                  <a:schemeClr val="tx1"/>
                </a:solidFill>
              </a:rPr>
              <a:t>BC Hydro calculations based on data from </a:t>
            </a:r>
            <a:r>
              <a:rPr lang="en-CA" sz="1600" b="0" dirty="0">
                <a:solidFill>
                  <a:schemeClr val="tx1"/>
                </a:solidFill>
                <a:hlinkClick r:id="rId3"/>
              </a:rPr>
              <a:t>https://www.energystar.gov/</a:t>
            </a:r>
            <a:r>
              <a:rPr lang="en-CA" sz="1600" b="0" dirty="0">
                <a:solidFill>
                  <a:schemeClr val="tx1"/>
                </a:solidFill>
              </a:rPr>
              <a:t> </a:t>
            </a:r>
          </a:p>
          <a:p>
            <a:r>
              <a:rPr lang="en-CA" dirty="0"/>
              <a:t>More precisely, laundry represents </a:t>
            </a:r>
            <a:r>
              <a:rPr lang="en-CA" sz="1600" b="0" dirty="0">
                <a:solidFill>
                  <a:schemeClr val="tx1"/>
                </a:solidFill>
              </a:rPr>
              <a:t>10-12% of household electricity in homes using natural gas water heating, </a:t>
            </a:r>
            <a:r>
              <a:rPr lang="en-US" b="0" dirty="0"/>
              <a:t>19% - 28% in homes using electric water heating</a:t>
            </a:r>
            <a:endParaRPr lang="en-CA" sz="1600" b="0" dirty="0">
              <a:solidFill>
                <a:schemeClr val="tx1"/>
              </a:solidFill>
            </a:endParaRPr>
          </a:p>
          <a:p>
            <a:endParaRPr lang="en-CA" dirty="0"/>
          </a:p>
          <a:p>
            <a:r>
              <a:rPr lang="en-CA" dirty="0"/>
              <a:t>Image from: https://upload.wikimedia.org/wikipedia/commons/0/08/LGwashingmachine.jpg</a:t>
            </a:r>
          </a:p>
        </p:txBody>
      </p:sp>
      <p:sp>
        <p:nvSpPr>
          <p:cNvPr id="4" name="Slide Number Placeholder 3"/>
          <p:cNvSpPr>
            <a:spLocks noGrp="1"/>
          </p:cNvSpPr>
          <p:nvPr>
            <p:ph type="sldNum" sz="quarter" idx="5"/>
          </p:nvPr>
        </p:nvSpPr>
        <p:spPr/>
        <p:txBody>
          <a:bodyPr/>
          <a:lstStyle/>
          <a:p>
            <a:fld id="{12E8A244-F7B9-C64C-80D3-4E4659DE9C88}" type="slidenum">
              <a:rPr lang="en-US" smtClean="0"/>
              <a:t>3</a:t>
            </a:fld>
            <a:endParaRPr lang="en-US"/>
          </a:p>
        </p:txBody>
      </p:sp>
    </p:spTree>
    <p:extLst>
      <p:ext uri="{BB962C8B-B14F-4D97-AF65-F5344CB8AC3E}">
        <p14:creationId xmlns:p14="http://schemas.microsoft.com/office/powerpoint/2010/main" val="2496253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CA" sz="1600" i="1" dirty="0">
                <a:latin typeface="Calibri" panose="020F0502020204030204" pitchFamily="34" charset="0"/>
                <a:cs typeface="Calibri" panose="020F0502020204030204" pitchFamily="34" charset="0"/>
              </a:rPr>
              <a:t>Note: 1,647 agreed to participate in advance, but only 1,158 completed the time 1 survey, mostly due to blocked emails from Microsoft-related email addresses (such as @hotmail, @outlook, @msn, and @live email addresses) blocking our emails. </a:t>
            </a:r>
          </a:p>
          <a:p>
            <a:endParaRPr lang="en-CA" dirty="0"/>
          </a:p>
        </p:txBody>
      </p:sp>
      <p:sp>
        <p:nvSpPr>
          <p:cNvPr id="4" name="Slide Number Placeholder 3"/>
          <p:cNvSpPr>
            <a:spLocks noGrp="1"/>
          </p:cNvSpPr>
          <p:nvPr>
            <p:ph type="sldNum" sz="quarter" idx="5"/>
          </p:nvPr>
        </p:nvSpPr>
        <p:spPr/>
        <p:txBody>
          <a:bodyPr/>
          <a:lstStyle/>
          <a:p>
            <a:fld id="{12E8A244-F7B9-C64C-80D3-4E4659DE9C88}" type="slidenum">
              <a:rPr lang="en-US" smtClean="0"/>
              <a:t>7</a:t>
            </a:fld>
            <a:endParaRPr lang="en-US"/>
          </a:p>
        </p:txBody>
      </p:sp>
    </p:spTree>
    <p:extLst>
      <p:ext uri="{BB962C8B-B14F-4D97-AF65-F5344CB8AC3E}">
        <p14:creationId xmlns:p14="http://schemas.microsoft.com/office/powerpoint/2010/main" val="2184561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US" sz="1600" dirty="0">
                <a:effectLst/>
                <a:latin typeface="Calibri,sans-serif"/>
              </a:rPr>
              <a:t>These are the total numbers reported across the year. However, we only made logging “mandatory” for the first six months. Furthermore, man loads may not have been logged. The average across the year comes out to 1.2 laundry loads logged per week, and 0.9 drier loads logged per week. This is far below BC Hydro’s Residential End Use Study, which indicates the average # of washer loads (across all households and housing types) is 3.7 per week and the average # of dryer loads is 3.5 per week. The difference is likely due to a combination of self-selection and self-report issues. The ratio of machine dried loads to washed loads is probably the most reliable measure, avoiding self-report effects (but not self-selection effects). </a:t>
            </a:r>
            <a:endParaRPr lang="en-CA" sz="1100" i="1" dirty="0">
              <a:latin typeface="Calibri" panose="020F0502020204030204" pitchFamily="34" charset="0"/>
              <a:cs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12E8A244-F7B9-C64C-80D3-4E4659DE9C88}" type="slidenum">
              <a:rPr lang="en-US" smtClean="0"/>
              <a:t>23</a:t>
            </a:fld>
            <a:endParaRPr lang="en-US"/>
          </a:p>
        </p:txBody>
      </p:sp>
    </p:spTree>
    <p:extLst>
      <p:ext uri="{BB962C8B-B14F-4D97-AF65-F5344CB8AC3E}">
        <p14:creationId xmlns:p14="http://schemas.microsoft.com/office/powerpoint/2010/main" val="1997391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2E8A244-F7B9-C64C-80D3-4E4659DE9C88}" type="slidenum">
              <a:rPr lang="en-US" smtClean="0"/>
              <a:t>28</a:t>
            </a:fld>
            <a:endParaRPr lang="en-US"/>
          </a:p>
        </p:txBody>
      </p:sp>
    </p:spTree>
    <p:extLst>
      <p:ext uri="{BB962C8B-B14F-4D97-AF65-F5344CB8AC3E}">
        <p14:creationId xmlns:p14="http://schemas.microsoft.com/office/powerpoint/2010/main" val="4167627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800">
                <a:latin typeface="+mn-lt"/>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Content Placeholder 4">
            <a:extLst>
              <a:ext uri="{FF2B5EF4-FFF2-40B4-BE49-F238E27FC236}">
                <a16:creationId xmlns:a16="http://schemas.microsoft.com/office/drawing/2014/main" id="{3F5A2C4A-2793-9B42-E283-7F481F26E45A}"/>
              </a:ext>
            </a:extLst>
          </p:cNvPr>
          <p:cNvPicPr>
            <a:picLocks noChangeAspect="1"/>
          </p:cNvPicPr>
          <p:nvPr userDrawn="1"/>
        </p:nvPicPr>
        <p:blipFill>
          <a:blip r:embed="rId2"/>
          <a:srcRect/>
          <a:stretch/>
        </p:blipFill>
        <p:spPr>
          <a:xfrm>
            <a:off x="0" y="5215192"/>
            <a:ext cx="9114197" cy="1658112"/>
          </a:xfrm>
          <a:prstGeom prst="rect">
            <a:avLst/>
          </a:prstGeom>
        </p:spPr>
      </p:pic>
      <p:sp>
        <p:nvSpPr>
          <p:cNvPr id="9" name="Rectangle 8">
            <a:extLst>
              <a:ext uri="{FF2B5EF4-FFF2-40B4-BE49-F238E27FC236}">
                <a16:creationId xmlns:a16="http://schemas.microsoft.com/office/drawing/2014/main" id="{4B3BC8A6-1BB3-D2F9-AC1A-3CA4DA3E9366}"/>
              </a:ext>
            </a:extLst>
          </p:cNvPr>
          <p:cNvSpPr/>
          <p:nvPr userDrawn="1"/>
        </p:nvSpPr>
        <p:spPr>
          <a:xfrm>
            <a:off x="6096000" y="6511872"/>
            <a:ext cx="6049899" cy="338554"/>
          </a:xfrm>
          <a:prstGeom prst="rect">
            <a:avLst/>
          </a:prstGeom>
        </p:spPr>
        <p:txBody>
          <a:bodyPr wrap="square">
            <a:spAutoFit/>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FFFFFF"/>
                </a:solidFill>
                <a:effectLst/>
                <a:uLnTx/>
                <a:uFillTx/>
                <a:latin typeface="Calibri" panose="020F0502020204030204"/>
                <a:ea typeface="+mn-ea"/>
                <a:cs typeface="+mn-cs"/>
              </a:rPr>
              <a:t>visit </a:t>
            </a:r>
            <a:r>
              <a:rPr kumimoji="0" lang="en-CA" sz="1600" b="0" i="0" u="sng" strike="noStrike" kern="1200" cap="none" spc="0" normalizeH="0" baseline="0" noProof="0" dirty="0">
                <a:ln>
                  <a:noFill/>
                </a:ln>
                <a:solidFill>
                  <a:srgbClr val="FFFFFF"/>
                </a:solidFill>
                <a:effectLst/>
                <a:uLnTx/>
                <a:uFillTx/>
                <a:latin typeface="Calibri" panose="020F0502020204030204"/>
                <a:ea typeface="+mn-ea"/>
                <a:cs typeface="+mn-cs"/>
              </a:rPr>
              <a:t>https://BIGdifferenceBC.ca</a:t>
            </a:r>
            <a:r>
              <a:rPr kumimoji="0" lang="en-CA" sz="16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CA" sz="1600" b="0" i="0" u="none" strike="noStrike" kern="1200" cap="none" spc="0" normalizeH="0" baseline="0" noProof="0" dirty="0">
                <a:ln>
                  <a:noFill/>
                </a:ln>
                <a:solidFill>
                  <a:srgbClr val="49BAEB"/>
                </a:solidFill>
                <a:effectLst/>
                <a:uLnTx/>
                <a:uFillTx/>
                <a:latin typeface="Calibri" panose="020F0502020204030204"/>
                <a:ea typeface="+mn-ea"/>
                <a:cs typeface="+mn-cs"/>
              </a:rPr>
              <a:t>•</a:t>
            </a:r>
            <a:r>
              <a:rPr kumimoji="0" lang="en-CA" sz="1600" b="0" i="0" u="none" strike="noStrike" kern="1200" cap="none" spc="0" normalizeH="0" baseline="0" noProof="0" dirty="0">
                <a:ln>
                  <a:noFill/>
                </a:ln>
                <a:solidFill>
                  <a:srgbClr val="177BC0"/>
                </a:solidFill>
                <a:effectLst/>
                <a:uLnTx/>
                <a:uFillTx/>
                <a:latin typeface="Calibri" panose="020F0502020204030204"/>
                <a:ea typeface="+mn-ea"/>
                <a:cs typeface="+mn-cs"/>
              </a:rPr>
              <a:t> </a:t>
            </a:r>
            <a:r>
              <a:rPr kumimoji="0" lang="en-CA" sz="1600" b="0" i="0" u="none" strike="noStrike" kern="1200" cap="none" spc="0" normalizeH="0" baseline="0" noProof="0" dirty="0">
                <a:ln>
                  <a:noFill/>
                </a:ln>
                <a:solidFill>
                  <a:srgbClr val="FFFFFF"/>
                </a:solidFill>
                <a:effectLst/>
                <a:uLnTx/>
                <a:uFillTx/>
                <a:latin typeface="Calibri" panose="020F0502020204030204"/>
                <a:ea typeface="+mn-ea"/>
                <a:cs typeface="+mn-cs"/>
              </a:rPr>
              <a:t>follow #BIGdifferenceBC</a:t>
            </a:r>
          </a:p>
        </p:txBody>
      </p:sp>
    </p:spTree>
    <p:extLst>
      <p:ext uri="{BB962C8B-B14F-4D97-AF65-F5344CB8AC3E}">
        <p14:creationId xmlns:p14="http://schemas.microsoft.com/office/powerpoint/2010/main" val="317340474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B0AE6ECA-65EC-19D5-8AD9-BB90160A6A84}"/>
              </a:ext>
            </a:extLst>
          </p:cNvPr>
          <p:cNvPicPr>
            <a:picLocks noChangeAspect="1"/>
          </p:cNvPicPr>
          <p:nvPr userDrawn="1"/>
        </p:nvPicPr>
        <p:blipFill>
          <a:blip r:embed="rId2"/>
          <a:srcRect/>
          <a:stretch/>
        </p:blipFill>
        <p:spPr>
          <a:xfrm>
            <a:off x="0" y="5215192"/>
            <a:ext cx="9114197" cy="1658112"/>
          </a:xfrm>
          <a:prstGeom prst="rect">
            <a:avLst/>
          </a:prstGeom>
        </p:spPr>
      </p:pic>
      <p:sp>
        <p:nvSpPr>
          <p:cNvPr id="2" name="Title 1"/>
          <p:cNvSpPr>
            <a:spLocks noGrp="1"/>
          </p:cNvSpPr>
          <p:nvPr>
            <p:ph type="title"/>
          </p:nvPr>
        </p:nvSpPr>
        <p:spPr>
          <a:xfrm>
            <a:off x="482069" y="1"/>
            <a:ext cx="11221486" cy="631280"/>
          </a:xfrm>
        </p:spPr>
        <p:txBody>
          <a:bodyPr>
            <a:normAutofit/>
          </a:bodyPr>
          <a:lstStyle>
            <a:lvl1pPr>
              <a:defRPr sz="4000">
                <a:latin typeface="+mn-lt"/>
              </a:defRPr>
            </a:lvl1pPr>
          </a:lstStyle>
          <a:p>
            <a:r>
              <a:rPr lang="en-US" dirty="0"/>
              <a:t>Click to edit Master title style</a:t>
            </a:r>
          </a:p>
        </p:txBody>
      </p:sp>
      <p:sp>
        <p:nvSpPr>
          <p:cNvPr id="3" name="Content Placeholder 2"/>
          <p:cNvSpPr>
            <a:spLocks noGrp="1"/>
          </p:cNvSpPr>
          <p:nvPr>
            <p:ph idx="1"/>
          </p:nvPr>
        </p:nvSpPr>
        <p:spPr>
          <a:xfrm>
            <a:off x="482069" y="986367"/>
            <a:ext cx="11221486" cy="51905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1C523E24-59D2-27D3-4784-FD410C936A06}"/>
              </a:ext>
            </a:extLst>
          </p:cNvPr>
          <p:cNvSpPr/>
          <p:nvPr userDrawn="1"/>
        </p:nvSpPr>
        <p:spPr>
          <a:xfrm>
            <a:off x="3621744" y="6511872"/>
            <a:ext cx="8524155" cy="338554"/>
          </a:xfrm>
          <a:prstGeom prst="rect">
            <a:avLst/>
          </a:prstGeom>
        </p:spPr>
        <p:txBody>
          <a:bodyPr wrap="square">
            <a:spAutoFit/>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FFFFFF"/>
                </a:solidFill>
                <a:effectLst/>
                <a:uLnTx/>
                <a:uFillTx/>
                <a:latin typeface="Calibri" panose="020F0502020204030204"/>
                <a:ea typeface="+mn-ea"/>
                <a:cs typeface="+mn-cs"/>
              </a:rPr>
              <a:t>visit </a:t>
            </a:r>
            <a:r>
              <a:rPr kumimoji="0" lang="en-CA" sz="1600" b="0" i="0" u="sng" strike="noStrike" kern="1200" cap="none" spc="0" normalizeH="0" baseline="0" noProof="0" dirty="0">
                <a:ln>
                  <a:noFill/>
                </a:ln>
                <a:solidFill>
                  <a:srgbClr val="FFFFFF"/>
                </a:solidFill>
                <a:effectLst/>
                <a:uLnTx/>
                <a:uFillTx/>
                <a:latin typeface="Calibri" panose="020F0502020204030204"/>
                <a:ea typeface="+mn-ea"/>
                <a:cs typeface="+mn-cs"/>
              </a:rPr>
              <a:t>https://BIGdifferenceBC.ca</a:t>
            </a:r>
            <a:r>
              <a:rPr kumimoji="0" lang="en-CA" sz="16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CA" sz="1600" b="0" i="0" u="none" strike="noStrike" kern="1200" cap="none" spc="0" normalizeH="0" baseline="0" noProof="0" dirty="0">
                <a:ln>
                  <a:noFill/>
                </a:ln>
                <a:solidFill>
                  <a:srgbClr val="49BAEB"/>
                </a:solidFill>
                <a:effectLst/>
                <a:uLnTx/>
                <a:uFillTx/>
                <a:latin typeface="Calibri" panose="020F0502020204030204"/>
                <a:ea typeface="+mn-ea"/>
                <a:cs typeface="+mn-cs"/>
              </a:rPr>
              <a:t>•</a:t>
            </a:r>
            <a:r>
              <a:rPr kumimoji="0" lang="en-CA" sz="1600" b="0" i="0" u="none" strike="noStrike" kern="1200" cap="none" spc="0" normalizeH="0" baseline="0" noProof="0" dirty="0">
                <a:ln>
                  <a:noFill/>
                </a:ln>
                <a:solidFill>
                  <a:srgbClr val="177BC0"/>
                </a:solidFill>
                <a:effectLst/>
                <a:uLnTx/>
                <a:uFillTx/>
                <a:latin typeface="Calibri" panose="020F0502020204030204"/>
                <a:ea typeface="+mn-ea"/>
                <a:cs typeface="+mn-cs"/>
              </a:rPr>
              <a:t> </a:t>
            </a:r>
            <a:r>
              <a:rPr kumimoji="0" lang="en-CA" sz="1600" b="0" i="0" u="none" strike="noStrike" kern="1200" cap="none" spc="0" normalizeH="0" baseline="0" noProof="0" dirty="0">
                <a:ln>
                  <a:noFill/>
                </a:ln>
                <a:solidFill>
                  <a:srgbClr val="FFFFFF"/>
                </a:solidFill>
                <a:effectLst/>
                <a:uLnTx/>
                <a:uFillTx/>
                <a:latin typeface="Calibri" panose="020F0502020204030204"/>
                <a:ea typeface="+mn-ea"/>
                <a:cs typeface="+mn-cs"/>
              </a:rPr>
              <a:t>follow #BIGdifferenceBC</a:t>
            </a:r>
          </a:p>
        </p:txBody>
      </p:sp>
    </p:spTree>
    <p:extLst>
      <p:ext uri="{BB962C8B-B14F-4D97-AF65-F5344CB8AC3E}">
        <p14:creationId xmlns:p14="http://schemas.microsoft.com/office/powerpoint/2010/main" val="3727294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2069" y="1"/>
            <a:ext cx="11221486" cy="631280"/>
          </a:xfrm>
        </p:spPr>
        <p:txBody>
          <a:bodyPr>
            <a:normAutofit/>
          </a:bodyPr>
          <a:lstStyle>
            <a:lvl1pPr>
              <a:defRPr sz="4000">
                <a:latin typeface="+mn-lt"/>
              </a:defRPr>
            </a:lvl1pPr>
          </a:lstStyle>
          <a:p>
            <a:r>
              <a:rPr lang="en-US" dirty="0"/>
              <a:t>Click to edit Master title style</a:t>
            </a:r>
          </a:p>
        </p:txBody>
      </p:sp>
      <p:sp>
        <p:nvSpPr>
          <p:cNvPr id="3" name="Content Placeholder 2"/>
          <p:cNvSpPr>
            <a:spLocks noGrp="1"/>
          </p:cNvSpPr>
          <p:nvPr>
            <p:ph idx="1"/>
          </p:nvPr>
        </p:nvSpPr>
        <p:spPr>
          <a:xfrm>
            <a:off x="482069" y="979441"/>
            <a:ext cx="11221486" cy="51975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DB85BCAD-8F67-82ED-8407-0C8E7A3B24CA}"/>
              </a:ext>
            </a:extLst>
          </p:cNvPr>
          <p:cNvSpPr/>
          <p:nvPr userDrawn="1"/>
        </p:nvSpPr>
        <p:spPr>
          <a:xfrm>
            <a:off x="6096000" y="6511872"/>
            <a:ext cx="6049899" cy="338554"/>
          </a:xfrm>
          <a:prstGeom prst="rect">
            <a:avLst/>
          </a:prstGeom>
        </p:spPr>
        <p:txBody>
          <a:bodyPr wrap="square">
            <a:spAutoFit/>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FFFFFF"/>
                </a:solidFill>
                <a:effectLst/>
                <a:uLnTx/>
                <a:uFillTx/>
                <a:latin typeface="Calibri" panose="020F0502020204030204"/>
                <a:ea typeface="+mn-ea"/>
                <a:cs typeface="+mn-cs"/>
              </a:rPr>
              <a:t>BIG Difference BC 2022</a:t>
            </a:r>
          </a:p>
        </p:txBody>
      </p:sp>
    </p:spTree>
    <p:extLst>
      <p:ext uri="{BB962C8B-B14F-4D97-AF65-F5344CB8AC3E}">
        <p14:creationId xmlns:p14="http://schemas.microsoft.com/office/powerpoint/2010/main" val="52336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2069" y="1"/>
            <a:ext cx="11221486" cy="631280"/>
          </a:xfrm>
        </p:spPr>
        <p:txBody>
          <a:bodyPr>
            <a:noAutofit/>
          </a:bodyPr>
          <a:lstStyle>
            <a:lvl1pPr>
              <a:defRPr sz="4000">
                <a:latin typeface="+mn-lt"/>
              </a:defRPr>
            </a:lvl1pPr>
          </a:lstStyle>
          <a:p>
            <a:r>
              <a:rPr lang="en-US" dirty="0"/>
              <a:t>Click to edit Master title style</a:t>
            </a:r>
          </a:p>
        </p:txBody>
      </p:sp>
      <p:sp>
        <p:nvSpPr>
          <p:cNvPr id="3" name="Content Placeholder 2"/>
          <p:cNvSpPr>
            <a:spLocks noGrp="1"/>
          </p:cNvSpPr>
          <p:nvPr>
            <p:ph sz="half" idx="1"/>
          </p:nvPr>
        </p:nvSpPr>
        <p:spPr>
          <a:xfrm>
            <a:off x="488445" y="979441"/>
            <a:ext cx="5531355" cy="51975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979441"/>
            <a:ext cx="5537731" cy="51975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328ED19B-67A6-2DD4-F234-3F2601F7CD5E}"/>
              </a:ext>
            </a:extLst>
          </p:cNvPr>
          <p:cNvSpPr/>
          <p:nvPr userDrawn="1"/>
        </p:nvSpPr>
        <p:spPr>
          <a:xfrm>
            <a:off x="6096000" y="6511872"/>
            <a:ext cx="6049899" cy="338554"/>
          </a:xfrm>
          <a:prstGeom prst="rect">
            <a:avLst/>
          </a:prstGeom>
        </p:spPr>
        <p:txBody>
          <a:bodyPr wrap="square">
            <a:spAutoFit/>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FFFFFF"/>
                </a:solidFill>
                <a:effectLst/>
                <a:uLnTx/>
                <a:uFillTx/>
                <a:latin typeface="Calibri" panose="020F0502020204030204"/>
                <a:ea typeface="+mn-ea"/>
                <a:cs typeface="+mn-cs"/>
              </a:rPr>
              <a:t>BIG Difference BC 2022</a:t>
            </a:r>
          </a:p>
        </p:txBody>
      </p:sp>
    </p:spTree>
    <p:extLst>
      <p:ext uri="{BB962C8B-B14F-4D97-AF65-F5344CB8AC3E}">
        <p14:creationId xmlns:p14="http://schemas.microsoft.com/office/powerpoint/2010/main" val="363196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72200" y="1549400"/>
            <a:ext cx="5537730" cy="4627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88446" y="1"/>
            <a:ext cx="11221484" cy="631280"/>
          </a:xfrm>
        </p:spPr>
        <p:txBody>
          <a:bodyPr>
            <a:noAutofit/>
          </a:bodyPr>
          <a:lstStyle>
            <a:lvl1pPr>
              <a:defRPr sz="4000">
                <a:latin typeface="+mn-lt"/>
              </a:defRPr>
            </a:lvl1pPr>
          </a:lstStyle>
          <a:p>
            <a:r>
              <a:rPr lang="en-US" dirty="0"/>
              <a:t>Click to edit Master title style</a:t>
            </a:r>
          </a:p>
        </p:txBody>
      </p:sp>
      <p:sp>
        <p:nvSpPr>
          <p:cNvPr id="3" name="Text Placeholder 2"/>
          <p:cNvSpPr>
            <a:spLocks noGrp="1"/>
          </p:cNvSpPr>
          <p:nvPr>
            <p:ph type="body" idx="1"/>
          </p:nvPr>
        </p:nvSpPr>
        <p:spPr>
          <a:xfrm>
            <a:off x="488446" y="982664"/>
            <a:ext cx="5531354" cy="566736"/>
          </a:xfrm>
        </p:spPr>
        <p:txBody>
          <a:bodyPr anchor="ctr">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88446" y="1549400"/>
            <a:ext cx="5531354" cy="4627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982664"/>
            <a:ext cx="5537730" cy="566736"/>
          </a:xfrm>
        </p:spPr>
        <p:txBody>
          <a:bodyPr anchor="ctr">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Rectangle 13">
            <a:extLst>
              <a:ext uri="{FF2B5EF4-FFF2-40B4-BE49-F238E27FC236}">
                <a16:creationId xmlns:a16="http://schemas.microsoft.com/office/drawing/2014/main" id="{A0AB6B3E-167B-888D-57B9-ABE75FDBAA6B}"/>
              </a:ext>
            </a:extLst>
          </p:cNvPr>
          <p:cNvSpPr/>
          <p:nvPr userDrawn="1"/>
        </p:nvSpPr>
        <p:spPr>
          <a:xfrm>
            <a:off x="6096000" y="6511872"/>
            <a:ext cx="6049899" cy="338554"/>
          </a:xfrm>
          <a:prstGeom prst="rect">
            <a:avLst/>
          </a:prstGeom>
        </p:spPr>
        <p:txBody>
          <a:bodyPr wrap="square">
            <a:spAutoFit/>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FFFFFF"/>
                </a:solidFill>
                <a:effectLst/>
                <a:uLnTx/>
                <a:uFillTx/>
                <a:latin typeface="Calibri" panose="020F0502020204030204"/>
                <a:ea typeface="+mn-ea"/>
                <a:cs typeface="+mn-cs"/>
              </a:rPr>
              <a:t>BIG Difference BC 2022</a:t>
            </a:r>
          </a:p>
        </p:txBody>
      </p:sp>
    </p:spTree>
    <p:extLst>
      <p:ext uri="{BB962C8B-B14F-4D97-AF65-F5344CB8AC3E}">
        <p14:creationId xmlns:p14="http://schemas.microsoft.com/office/powerpoint/2010/main" val="3819318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Rectangle 6">
            <a:extLst>
              <a:ext uri="{FF2B5EF4-FFF2-40B4-BE49-F238E27FC236}">
                <a16:creationId xmlns:a16="http://schemas.microsoft.com/office/drawing/2014/main" id="{0397F2E2-F8F3-E84D-800B-71A45145D465}"/>
              </a:ext>
            </a:extLst>
          </p:cNvPr>
          <p:cNvSpPr/>
          <p:nvPr userDrawn="1"/>
        </p:nvSpPr>
        <p:spPr>
          <a:xfrm>
            <a:off x="6096000" y="6511872"/>
            <a:ext cx="6049899" cy="338554"/>
          </a:xfrm>
          <a:prstGeom prst="rect">
            <a:avLst/>
          </a:prstGeom>
        </p:spPr>
        <p:txBody>
          <a:bodyPr wrap="square">
            <a:spAutoFit/>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FFFFFF"/>
                </a:solidFill>
                <a:effectLst/>
                <a:uLnTx/>
                <a:uFillTx/>
                <a:latin typeface="Calibri" panose="020F0502020204030204"/>
                <a:ea typeface="+mn-ea"/>
                <a:cs typeface="+mn-cs"/>
              </a:rPr>
              <a:t>BIG Difference BC 2022</a:t>
            </a:r>
          </a:p>
        </p:txBody>
      </p:sp>
    </p:spTree>
    <p:extLst>
      <p:ext uri="{BB962C8B-B14F-4D97-AF65-F5344CB8AC3E}">
        <p14:creationId xmlns:p14="http://schemas.microsoft.com/office/powerpoint/2010/main" val="701204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C94D557B-76DD-B8BC-1EBE-FD335EEF73C1}"/>
              </a:ext>
            </a:extLst>
          </p:cNvPr>
          <p:cNvPicPr>
            <a:picLocks noChangeAspect="1"/>
          </p:cNvPicPr>
          <p:nvPr userDrawn="1"/>
        </p:nvPicPr>
        <p:blipFill>
          <a:blip r:embed="rId2"/>
          <a:srcRect/>
          <a:stretch/>
        </p:blipFill>
        <p:spPr>
          <a:xfrm>
            <a:off x="0" y="5215192"/>
            <a:ext cx="9114197" cy="1658112"/>
          </a:xfrm>
          <a:prstGeom prst="rect">
            <a:avLst/>
          </a:prstGeom>
        </p:spPr>
      </p:pic>
      <p:sp>
        <p:nvSpPr>
          <p:cNvPr id="7" name="Rectangle 6">
            <a:extLst>
              <a:ext uri="{FF2B5EF4-FFF2-40B4-BE49-F238E27FC236}">
                <a16:creationId xmlns:a16="http://schemas.microsoft.com/office/drawing/2014/main" id="{B65DF892-B5FD-AAC6-983E-1B556E3890C5}"/>
              </a:ext>
            </a:extLst>
          </p:cNvPr>
          <p:cNvSpPr/>
          <p:nvPr userDrawn="1"/>
        </p:nvSpPr>
        <p:spPr>
          <a:xfrm>
            <a:off x="3621744" y="6511872"/>
            <a:ext cx="8524155" cy="338554"/>
          </a:xfrm>
          <a:prstGeom prst="rect">
            <a:avLst/>
          </a:prstGeom>
        </p:spPr>
        <p:txBody>
          <a:bodyPr wrap="square">
            <a:spAutoFit/>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FFFFFF"/>
                </a:solidFill>
                <a:effectLst/>
                <a:uLnTx/>
                <a:uFillTx/>
                <a:latin typeface="Calibri" panose="020F0502020204030204"/>
                <a:ea typeface="+mn-ea"/>
                <a:cs typeface="+mn-cs"/>
              </a:rPr>
              <a:t>visit </a:t>
            </a:r>
            <a:r>
              <a:rPr kumimoji="0" lang="en-CA" sz="1600" b="0" i="0" u="sng" strike="noStrike" kern="1200" cap="none" spc="0" normalizeH="0" baseline="0" noProof="0" dirty="0">
                <a:ln>
                  <a:noFill/>
                </a:ln>
                <a:solidFill>
                  <a:srgbClr val="FFFFFF"/>
                </a:solidFill>
                <a:effectLst/>
                <a:uLnTx/>
                <a:uFillTx/>
                <a:latin typeface="Calibri" panose="020F0502020204030204"/>
                <a:ea typeface="+mn-ea"/>
                <a:cs typeface="+mn-cs"/>
              </a:rPr>
              <a:t>https://BIGdifferenceBC.ca</a:t>
            </a:r>
            <a:r>
              <a:rPr kumimoji="0" lang="en-CA" sz="16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CA" sz="1600" b="0" i="0" u="none" strike="noStrike" kern="1200" cap="none" spc="0" normalizeH="0" baseline="0" noProof="0" dirty="0">
                <a:ln>
                  <a:noFill/>
                </a:ln>
                <a:solidFill>
                  <a:srgbClr val="49BAEB"/>
                </a:solidFill>
                <a:effectLst/>
                <a:uLnTx/>
                <a:uFillTx/>
                <a:latin typeface="Calibri" panose="020F0502020204030204"/>
                <a:ea typeface="+mn-ea"/>
                <a:cs typeface="+mn-cs"/>
              </a:rPr>
              <a:t>•</a:t>
            </a:r>
            <a:r>
              <a:rPr kumimoji="0" lang="en-CA" sz="1600" b="0" i="0" u="none" strike="noStrike" kern="1200" cap="none" spc="0" normalizeH="0" baseline="0" noProof="0" dirty="0">
                <a:ln>
                  <a:noFill/>
                </a:ln>
                <a:solidFill>
                  <a:srgbClr val="177BC0"/>
                </a:solidFill>
                <a:effectLst/>
                <a:uLnTx/>
                <a:uFillTx/>
                <a:latin typeface="Calibri" panose="020F0502020204030204"/>
                <a:ea typeface="+mn-ea"/>
                <a:cs typeface="+mn-cs"/>
              </a:rPr>
              <a:t> </a:t>
            </a:r>
            <a:r>
              <a:rPr kumimoji="0" lang="en-CA" sz="1600" b="0" i="0" u="none" strike="noStrike" kern="1200" cap="none" spc="0" normalizeH="0" baseline="0" noProof="0" dirty="0">
                <a:ln>
                  <a:noFill/>
                </a:ln>
                <a:solidFill>
                  <a:srgbClr val="FFFFFF"/>
                </a:solidFill>
                <a:effectLst/>
                <a:uLnTx/>
                <a:uFillTx/>
                <a:latin typeface="Calibri" panose="020F0502020204030204"/>
                <a:ea typeface="+mn-ea"/>
                <a:cs typeface="+mn-cs"/>
              </a:rPr>
              <a:t>follow #BIGdifferenceBC</a:t>
            </a:r>
          </a:p>
        </p:txBody>
      </p:sp>
    </p:spTree>
    <p:extLst>
      <p:ext uri="{BB962C8B-B14F-4D97-AF65-F5344CB8AC3E}">
        <p14:creationId xmlns:p14="http://schemas.microsoft.com/office/powerpoint/2010/main" val="1137016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42C4F17-B74D-E0DE-C01D-F9FC1F25A400}"/>
              </a:ext>
            </a:extLst>
          </p:cNvPr>
          <p:cNvPicPr>
            <a:picLocks noChangeAspect="1"/>
          </p:cNvPicPr>
          <p:nvPr userDrawn="1"/>
        </p:nvPicPr>
        <p:blipFill>
          <a:blip r:embed="rId2"/>
          <a:srcRect/>
          <a:stretch/>
        </p:blipFill>
        <p:spPr>
          <a:xfrm>
            <a:off x="0" y="4639955"/>
            <a:ext cx="12192000" cy="2218046"/>
          </a:xfrm>
          <a:prstGeom prst="rect">
            <a:avLst/>
          </a:prstGeom>
        </p:spPr>
      </p:pic>
      <p:grpSp>
        <p:nvGrpSpPr>
          <p:cNvPr id="14" name="Group 13">
            <a:extLst>
              <a:ext uri="{FF2B5EF4-FFF2-40B4-BE49-F238E27FC236}">
                <a16:creationId xmlns:a16="http://schemas.microsoft.com/office/drawing/2014/main" id="{9CA76FC1-C7F1-6920-938A-3C46A89379CC}"/>
              </a:ext>
            </a:extLst>
          </p:cNvPr>
          <p:cNvGrpSpPr/>
          <p:nvPr userDrawn="1"/>
        </p:nvGrpSpPr>
        <p:grpSpPr>
          <a:xfrm>
            <a:off x="2220719" y="2751594"/>
            <a:ext cx="8506232" cy="1756292"/>
            <a:chOff x="2215299" y="1502141"/>
            <a:chExt cx="8506232" cy="1756292"/>
          </a:xfrm>
        </p:grpSpPr>
        <p:sp>
          <p:nvSpPr>
            <p:cNvPr id="15" name="TextBox 14">
              <a:extLst>
                <a:ext uri="{FF2B5EF4-FFF2-40B4-BE49-F238E27FC236}">
                  <a16:creationId xmlns:a16="http://schemas.microsoft.com/office/drawing/2014/main" id="{B7F34C61-91D8-E918-184B-2E19BB2C87AD}"/>
                </a:ext>
              </a:extLst>
            </p:cNvPr>
            <p:cNvSpPr txBox="1"/>
            <p:nvPr/>
          </p:nvSpPr>
          <p:spPr>
            <a:xfrm>
              <a:off x="2215299" y="1502141"/>
              <a:ext cx="8417646" cy="1354217"/>
            </a:xfrm>
            <a:prstGeom prst="rect">
              <a:avLst/>
            </a:prstGeom>
            <a:noFill/>
          </p:spPr>
          <p:txBody>
            <a:bodyPr wrap="square" rtlCol="0">
              <a:spAutoFit/>
            </a:bodyPr>
            <a:lstStyle/>
            <a:p>
              <a:r>
                <a:rPr lang="en-US" sz="8200" b="1" dirty="0">
                  <a:solidFill>
                    <a:srgbClr val="0B8385"/>
                  </a:solidFill>
                  <a:latin typeface="Myriad Pro" panose="020B0603030403020204" pitchFamily="34" charset="0"/>
                </a:rPr>
                <a:t>BIG</a:t>
              </a:r>
              <a:r>
                <a:rPr lang="en-US" sz="8200" b="1" dirty="0">
                  <a:solidFill>
                    <a:srgbClr val="24418F"/>
                  </a:solidFill>
                  <a:latin typeface="Myriad Pro Light" panose="020B0603030403020204" pitchFamily="34" charset="0"/>
                </a:rPr>
                <a:t> </a:t>
              </a:r>
              <a:r>
                <a:rPr lang="en-US" sz="7800" b="0" dirty="0">
                  <a:solidFill>
                    <a:srgbClr val="24418F"/>
                  </a:solidFill>
                  <a:latin typeface="Myriad Pro" panose="020B0603030403020204"/>
                </a:rPr>
                <a:t>Difference BC</a:t>
              </a:r>
            </a:p>
          </p:txBody>
        </p:sp>
        <p:sp>
          <p:nvSpPr>
            <p:cNvPr id="16" name="TextBox 15">
              <a:extLst>
                <a:ext uri="{FF2B5EF4-FFF2-40B4-BE49-F238E27FC236}">
                  <a16:creationId xmlns:a16="http://schemas.microsoft.com/office/drawing/2014/main" id="{24694608-B498-F5EF-B726-6869B384197A}"/>
                </a:ext>
              </a:extLst>
            </p:cNvPr>
            <p:cNvSpPr txBox="1"/>
            <p:nvPr/>
          </p:nvSpPr>
          <p:spPr>
            <a:xfrm>
              <a:off x="2262433" y="2689046"/>
              <a:ext cx="8459098" cy="569387"/>
            </a:xfrm>
            <a:prstGeom prst="rect">
              <a:avLst/>
            </a:prstGeom>
            <a:noFill/>
          </p:spPr>
          <p:txBody>
            <a:bodyPr wrap="square" rtlCol="0">
              <a:spAutoFit/>
            </a:bodyPr>
            <a:lstStyle/>
            <a:p>
              <a:pPr algn="ctr"/>
              <a:r>
                <a:rPr lang="en-US" sz="3100" dirty="0">
                  <a:solidFill>
                    <a:srgbClr val="24418F"/>
                  </a:solidFill>
                  <a:latin typeface="Calibri" panose="020F0502020204030204" pitchFamily="34" charset="0"/>
                  <a:cs typeface="Calibri" panose="020F0502020204030204" pitchFamily="34" charset="0"/>
                </a:rPr>
                <a:t>Using </a:t>
              </a:r>
              <a:r>
                <a:rPr lang="en-US" sz="3100" dirty="0" err="1">
                  <a:solidFill>
                    <a:srgbClr val="24418F"/>
                  </a:solidFill>
                  <a:latin typeface="Calibri" panose="020F0502020204030204" pitchFamily="34" charset="0"/>
                  <a:cs typeface="Calibri" panose="020F0502020204030204" pitchFamily="34" charset="0"/>
                </a:rPr>
                <a:t>Behavioural</a:t>
              </a:r>
              <a:r>
                <a:rPr lang="en-US" sz="3100" dirty="0">
                  <a:solidFill>
                    <a:srgbClr val="24418F"/>
                  </a:solidFill>
                  <a:latin typeface="Calibri" panose="020F0502020204030204" pitchFamily="34" charset="0"/>
                  <a:cs typeface="Calibri" panose="020F0502020204030204" pitchFamily="34" charset="0"/>
                </a:rPr>
                <a:t> Insights to Create Lasting Change</a:t>
              </a:r>
            </a:p>
          </p:txBody>
        </p:sp>
        <p:sp>
          <p:nvSpPr>
            <p:cNvPr id="17" name="TextBox 16">
              <a:extLst>
                <a:ext uri="{FF2B5EF4-FFF2-40B4-BE49-F238E27FC236}">
                  <a16:creationId xmlns:a16="http://schemas.microsoft.com/office/drawing/2014/main" id="{3E3C9D7F-34B2-5FAC-7D5A-CFEF66A4CA76}"/>
                </a:ext>
              </a:extLst>
            </p:cNvPr>
            <p:cNvSpPr txBox="1"/>
            <p:nvPr/>
          </p:nvSpPr>
          <p:spPr>
            <a:xfrm rot="16200000">
              <a:off x="9966384" y="1916647"/>
              <a:ext cx="1017850" cy="492443"/>
            </a:xfrm>
            <a:prstGeom prst="rect">
              <a:avLst/>
            </a:prstGeom>
            <a:noFill/>
          </p:spPr>
          <p:txBody>
            <a:bodyPr wrap="square" rtlCol="0" anchor="ctr">
              <a:spAutoFit/>
            </a:bodyPr>
            <a:lstStyle/>
            <a:p>
              <a:r>
                <a:rPr lang="en-US" sz="2600" b="1" dirty="0">
                  <a:solidFill>
                    <a:srgbClr val="24418F"/>
                  </a:solidFill>
                  <a:latin typeface="Myriad Pro" panose="020B0603030403020204"/>
                </a:rPr>
                <a:t>2022</a:t>
              </a:r>
            </a:p>
          </p:txBody>
        </p:sp>
      </p:grpSp>
      <p:sp>
        <p:nvSpPr>
          <p:cNvPr id="19" name="Rectangle 18">
            <a:extLst>
              <a:ext uri="{FF2B5EF4-FFF2-40B4-BE49-F238E27FC236}">
                <a16:creationId xmlns:a16="http://schemas.microsoft.com/office/drawing/2014/main" id="{B3F93610-B4B4-BBF1-C2E9-F2703E949EBC}"/>
              </a:ext>
            </a:extLst>
          </p:cNvPr>
          <p:cNvSpPr/>
          <p:nvPr userDrawn="1"/>
        </p:nvSpPr>
        <p:spPr>
          <a:xfrm>
            <a:off x="6096000" y="6448374"/>
            <a:ext cx="6049899" cy="338554"/>
          </a:xfrm>
          <a:prstGeom prst="rect">
            <a:avLst/>
          </a:prstGeom>
        </p:spPr>
        <p:txBody>
          <a:bodyPr wrap="square">
            <a:spAutoFit/>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FFFFFF"/>
                </a:solidFill>
                <a:effectLst/>
                <a:uLnTx/>
                <a:uFillTx/>
                <a:latin typeface="Calibri" panose="020F0502020204030204"/>
                <a:ea typeface="+mn-ea"/>
                <a:cs typeface="+mn-cs"/>
              </a:rPr>
              <a:t>visit </a:t>
            </a:r>
            <a:r>
              <a:rPr kumimoji="0" lang="en-CA" sz="1600" b="0" i="0" u="sng" strike="noStrike" kern="1200" cap="none" spc="0" normalizeH="0" baseline="0" noProof="0" dirty="0">
                <a:ln>
                  <a:noFill/>
                </a:ln>
                <a:solidFill>
                  <a:srgbClr val="FFFFFF"/>
                </a:solidFill>
                <a:effectLst/>
                <a:uLnTx/>
                <a:uFillTx/>
                <a:latin typeface="Calibri" panose="020F0502020204030204"/>
                <a:ea typeface="+mn-ea"/>
                <a:cs typeface="+mn-cs"/>
              </a:rPr>
              <a:t>https://BIGdifferenceBC.ca</a:t>
            </a:r>
            <a:r>
              <a:rPr kumimoji="0" lang="en-CA" sz="16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CA" sz="1600" b="0" i="0" u="none" strike="noStrike" kern="1200" cap="none" spc="0" normalizeH="0" baseline="0" noProof="0" dirty="0">
                <a:ln>
                  <a:noFill/>
                </a:ln>
                <a:solidFill>
                  <a:srgbClr val="49BAEB"/>
                </a:solidFill>
                <a:effectLst/>
                <a:uLnTx/>
                <a:uFillTx/>
                <a:latin typeface="Calibri" panose="020F0502020204030204"/>
                <a:ea typeface="+mn-ea"/>
                <a:cs typeface="+mn-cs"/>
              </a:rPr>
              <a:t>•</a:t>
            </a:r>
            <a:r>
              <a:rPr kumimoji="0" lang="en-CA" sz="1600" b="0" i="0" u="none" strike="noStrike" kern="1200" cap="none" spc="0" normalizeH="0" baseline="0" noProof="0" dirty="0">
                <a:ln>
                  <a:noFill/>
                </a:ln>
                <a:solidFill>
                  <a:srgbClr val="177BC0"/>
                </a:solidFill>
                <a:effectLst/>
                <a:uLnTx/>
                <a:uFillTx/>
                <a:latin typeface="Calibri" panose="020F0502020204030204"/>
                <a:ea typeface="+mn-ea"/>
                <a:cs typeface="+mn-cs"/>
              </a:rPr>
              <a:t> </a:t>
            </a:r>
            <a:r>
              <a:rPr kumimoji="0" lang="en-CA" sz="1600" b="0" i="0" u="none" strike="noStrike" kern="1200" cap="none" spc="0" normalizeH="0" baseline="0" noProof="0" dirty="0">
                <a:ln>
                  <a:noFill/>
                </a:ln>
                <a:solidFill>
                  <a:srgbClr val="FFFFFF"/>
                </a:solidFill>
                <a:effectLst/>
                <a:uLnTx/>
                <a:uFillTx/>
                <a:latin typeface="Calibri" panose="020F0502020204030204"/>
                <a:ea typeface="+mn-ea"/>
                <a:cs typeface="+mn-cs"/>
              </a:rPr>
              <a:t>follow #BIGdifferenceBC</a:t>
            </a:r>
          </a:p>
        </p:txBody>
      </p:sp>
    </p:spTree>
    <p:extLst>
      <p:ext uri="{BB962C8B-B14F-4D97-AF65-F5344CB8AC3E}">
        <p14:creationId xmlns:p14="http://schemas.microsoft.com/office/powerpoint/2010/main" val="3992329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42C4F17-B74D-E0DE-C01D-F9FC1F25A400}"/>
              </a:ext>
            </a:extLst>
          </p:cNvPr>
          <p:cNvPicPr>
            <a:picLocks noChangeAspect="1"/>
          </p:cNvPicPr>
          <p:nvPr userDrawn="1"/>
        </p:nvPicPr>
        <p:blipFill>
          <a:blip r:embed="rId2"/>
          <a:srcRect/>
          <a:stretch/>
        </p:blipFill>
        <p:spPr>
          <a:xfrm>
            <a:off x="0" y="4639955"/>
            <a:ext cx="12192000" cy="2218046"/>
          </a:xfrm>
          <a:prstGeom prst="rect">
            <a:avLst/>
          </a:prstGeom>
        </p:spPr>
      </p:pic>
      <p:grpSp>
        <p:nvGrpSpPr>
          <p:cNvPr id="14" name="Group 13">
            <a:extLst>
              <a:ext uri="{FF2B5EF4-FFF2-40B4-BE49-F238E27FC236}">
                <a16:creationId xmlns:a16="http://schemas.microsoft.com/office/drawing/2014/main" id="{9CA76FC1-C7F1-6920-938A-3C46A89379CC}"/>
              </a:ext>
            </a:extLst>
          </p:cNvPr>
          <p:cNvGrpSpPr/>
          <p:nvPr userDrawn="1"/>
        </p:nvGrpSpPr>
        <p:grpSpPr>
          <a:xfrm>
            <a:off x="2220719" y="3280757"/>
            <a:ext cx="8620531" cy="1354217"/>
            <a:chOff x="2215299" y="1502141"/>
            <a:chExt cx="8620531" cy="1354217"/>
          </a:xfrm>
        </p:grpSpPr>
        <p:sp>
          <p:nvSpPr>
            <p:cNvPr id="15" name="TextBox 14">
              <a:extLst>
                <a:ext uri="{FF2B5EF4-FFF2-40B4-BE49-F238E27FC236}">
                  <a16:creationId xmlns:a16="http://schemas.microsoft.com/office/drawing/2014/main" id="{B7F34C61-91D8-E918-184B-2E19BB2C87AD}"/>
                </a:ext>
              </a:extLst>
            </p:cNvPr>
            <p:cNvSpPr txBox="1"/>
            <p:nvPr/>
          </p:nvSpPr>
          <p:spPr>
            <a:xfrm>
              <a:off x="2215299" y="1502141"/>
              <a:ext cx="8417646" cy="1354217"/>
            </a:xfrm>
            <a:prstGeom prst="rect">
              <a:avLst/>
            </a:prstGeom>
            <a:noFill/>
          </p:spPr>
          <p:txBody>
            <a:bodyPr wrap="square" rtlCol="0">
              <a:spAutoFit/>
            </a:bodyPr>
            <a:lstStyle/>
            <a:p>
              <a:r>
                <a:rPr lang="en-US" sz="8200" b="1" dirty="0">
                  <a:solidFill>
                    <a:srgbClr val="0B8385"/>
                  </a:solidFill>
                  <a:latin typeface="Myriad Pro" panose="020B0603030403020204" pitchFamily="34" charset="0"/>
                </a:rPr>
                <a:t>BIG</a:t>
              </a:r>
              <a:r>
                <a:rPr lang="en-US" sz="8200" b="1" dirty="0">
                  <a:solidFill>
                    <a:srgbClr val="24418F"/>
                  </a:solidFill>
                  <a:latin typeface="Myriad Pro Light" panose="020B0603030403020204" pitchFamily="34" charset="0"/>
                </a:rPr>
                <a:t> </a:t>
              </a:r>
              <a:r>
                <a:rPr lang="en-US" sz="7800" b="0" dirty="0">
                  <a:solidFill>
                    <a:srgbClr val="24418F"/>
                  </a:solidFill>
                  <a:latin typeface="Myriad Pro" panose="020B0603030403020204"/>
                </a:rPr>
                <a:t>Difference BC</a:t>
              </a:r>
            </a:p>
          </p:txBody>
        </p:sp>
        <p:sp>
          <p:nvSpPr>
            <p:cNvPr id="17" name="TextBox 16">
              <a:extLst>
                <a:ext uri="{FF2B5EF4-FFF2-40B4-BE49-F238E27FC236}">
                  <a16:creationId xmlns:a16="http://schemas.microsoft.com/office/drawing/2014/main" id="{3E3C9D7F-34B2-5FAC-7D5A-CFEF66A4CA76}"/>
                </a:ext>
              </a:extLst>
            </p:cNvPr>
            <p:cNvSpPr txBox="1"/>
            <p:nvPr/>
          </p:nvSpPr>
          <p:spPr>
            <a:xfrm rot="16200000">
              <a:off x="10080684" y="1916647"/>
              <a:ext cx="1017850" cy="492443"/>
            </a:xfrm>
            <a:prstGeom prst="rect">
              <a:avLst/>
            </a:prstGeom>
            <a:noFill/>
          </p:spPr>
          <p:txBody>
            <a:bodyPr wrap="square" rtlCol="0" anchor="ctr">
              <a:spAutoFit/>
            </a:bodyPr>
            <a:lstStyle/>
            <a:p>
              <a:r>
                <a:rPr lang="en-US" sz="2600" b="1" dirty="0">
                  <a:solidFill>
                    <a:srgbClr val="24418F"/>
                  </a:solidFill>
                  <a:latin typeface="Myriad Pro" panose="020B0603030403020204"/>
                </a:rPr>
                <a:t>2022</a:t>
              </a:r>
            </a:p>
          </p:txBody>
        </p:sp>
      </p:grpSp>
      <p:sp>
        <p:nvSpPr>
          <p:cNvPr id="19" name="Rectangle 18">
            <a:extLst>
              <a:ext uri="{FF2B5EF4-FFF2-40B4-BE49-F238E27FC236}">
                <a16:creationId xmlns:a16="http://schemas.microsoft.com/office/drawing/2014/main" id="{B3F93610-B4B4-BBF1-C2E9-F2703E949EBC}"/>
              </a:ext>
            </a:extLst>
          </p:cNvPr>
          <p:cNvSpPr/>
          <p:nvPr userDrawn="1"/>
        </p:nvSpPr>
        <p:spPr>
          <a:xfrm>
            <a:off x="6096000" y="6448374"/>
            <a:ext cx="6049899" cy="338554"/>
          </a:xfrm>
          <a:prstGeom prst="rect">
            <a:avLst/>
          </a:prstGeom>
        </p:spPr>
        <p:txBody>
          <a:bodyPr wrap="square">
            <a:spAutoFit/>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FFFFFF"/>
                </a:solidFill>
                <a:effectLst/>
                <a:uLnTx/>
                <a:uFillTx/>
                <a:latin typeface="Calibri" panose="020F0502020204030204"/>
                <a:ea typeface="+mn-ea"/>
                <a:cs typeface="+mn-cs"/>
              </a:rPr>
              <a:t>visit </a:t>
            </a:r>
            <a:r>
              <a:rPr kumimoji="0" lang="en-CA" sz="1600" b="0" i="0" u="sng" strike="noStrike" kern="1200" cap="none" spc="0" normalizeH="0" baseline="0" noProof="0" dirty="0">
                <a:ln>
                  <a:noFill/>
                </a:ln>
                <a:solidFill>
                  <a:srgbClr val="FFFFFF"/>
                </a:solidFill>
                <a:effectLst/>
                <a:uLnTx/>
                <a:uFillTx/>
                <a:latin typeface="Calibri" panose="020F0502020204030204"/>
                <a:ea typeface="+mn-ea"/>
                <a:cs typeface="+mn-cs"/>
              </a:rPr>
              <a:t>https://BIGdifferenceBC.ca</a:t>
            </a:r>
            <a:r>
              <a:rPr kumimoji="0" lang="en-CA" sz="16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CA" sz="1600" b="0" i="0" u="none" strike="noStrike" kern="1200" cap="none" spc="0" normalizeH="0" baseline="0" noProof="0" dirty="0">
                <a:ln>
                  <a:noFill/>
                </a:ln>
                <a:solidFill>
                  <a:srgbClr val="49BAEB"/>
                </a:solidFill>
                <a:effectLst/>
                <a:uLnTx/>
                <a:uFillTx/>
                <a:latin typeface="Calibri" panose="020F0502020204030204"/>
                <a:ea typeface="+mn-ea"/>
                <a:cs typeface="+mn-cs"/>
              </a:rPr>
              <a:t>•</a:t>
            </a:r>
            <a:r>
              <a:rPr kumimoji="0" lang="en-CA" sz="1600" b="0" i="0" u="none" strike="noStrike" kern="1200" cap="none" spc="0" normalizeH="0" baseline="0" noProof="0" dirty="0">
                <a:ln>
                  <a:noFill/>
                </a:ln>
                <a:solidFill>
                  <a:srgbClr val="177BC0"/>
                </a:solidFill>
                <a:effectLst/>
                <a:uLnTx/>
                <a:uFillTx/>
                <a:latin typeface="Calibri" panose="020F0502020204030204"/>
                <a:ea typeface="+mn-ea"/>
                <a:cs typeface="+mn-cs"/>
              </a:rPr>
              <a:t> </a:t>
            </a:r>
            <a:r>
              <a:rPr kumimoji="0" lang="en-CA" sz="1600" b="0" i="0" u="none" strike="noStrike" kern="1200" cap="none" spc="0" normalizeH="0" baseline="0" noProof="0" dirty="0">
                <a:ln>
                  <a:noFill/>
                </a:ln>
                <a:solidFill>
                  <a:srgbClr val="FFFFFF"/>
                </a:solidFill>
                <a:effectLst/>
                <a:uLnTx/>
                <a:uFillTx/>
                <a:latin typeface="Calibri" panose="020F0502020204030204"/>
                <a:ea typeface="+mn-ea"/>
                <a:cs typeface="+mn-cs"/>
              </a:rPr>
              <a:t>follow #BIGdifferenceBC</a:t>
            </a:r>
          </a:p>
        </p:txBody>
      </p:sp>
    </p:spTree>
    <p:extLst>
      <p:ext uri="{BB962C8B-B14F-4D97-AF65-F5344CB8AC3E}">
        <p14:creationId xmlns:p14="http://schemas.microsoft.com/office/powerpoint/2010/main" val="2740494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833" y="1"/>
            <a:ext cx="11239500" cy="6223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86833" y="969433"/>
            <a:ext cx="11239500" cy="52075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8DE9C37D-B5B6-A6C4-C618-B25E2376FA86}"/>
              </a:ext>
            </a:extLst>
          </p:cNvPr>
          <p:cNvSpPr/>
          <p:nvPr userDrawn="1"/>
        </p:nvSpPr>
        <p:spPr>
          <a:xfrm>
            <a:off x="0" y="6492875"/>
            <a:ext cx="12192000" cy="379141"/>
          </a:xfrm>
          <a:prstGeom prst="rect">
            <a:avLst/>
          </a:prstGeom>
          <a:solidFill>
            <a:srgbClr val="0B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750238-605E-AAC3-EBAD-64BC76FD9016}"/>
              </a:ext>
            </a:extLst>
          </p:cNvPr>
          <p:cNvSpPr/>
          <p:nvPr userDrawn="1"/>
        </p:nvSpPr>
        <p:spPr>
          <a:xfrm>
            <a:off x="0" y="6269566"/>
            <a:ext cx="990600" cy="592667"/>
          </a:xfrm>
          <a:prstGeom prst="r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6685676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77" r:id="rId3"/>
    <p:sldLayoutId id="2147483667" r:id="rId4"/>
    <p:sldLayoutId id="2147483668" r:id="rId5"/>
    <p:sldLayoutId id="2147483669" r:id="rId6"/>
    <p:sldLayoutId id="2147483670" r:id="rId7"/>
    <p:sldLayoutId id="2147483678" r:id="rId8"/>
    <p:sldLayoutId id="2147483679" r:id="rId9"/>
  </p:sldLayoutIdLst>
  <p:hf hdr="0" ftr="0" dt="0"/>
  <p:txStyles>
    <p:titleStyle>
      <a:lvl1pPr algn="l" defTabSz="914400" rtl="0" eaLnBrk="1" latinLnBrk="0" hangingPunct="1">
        <a:lnSpc>
          <a:spcPct val="90000"/>
        </a:lnSpc>
        <a:spcBef>
          <a:spcPct val="0"/>
        </a:spcBef>
        <a:buNone/>
        <a:defRPr sz="4000" b="1" kern="1200">
          <a:solidFill>
            <a:schemeClr val="tx2"/>
          </a:solidFill>
          <a:latin typeface="+mn-lt"/>
          <a:ea typeface="+mj-ea"/>
          <a:cs typeface="+mj-cs"/>
        </a:defRPr>
      </a:lvl1pPr>
    </p:titleStyle>
    <p:bodyStyle>
      <a:lvl1pPr marL="228600" indent="-228600"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2800" b="1" kern="1200">
          <a:solidFill>
            <a:schemeClr val="tx2"/>
          </a:solidFill>
          <a:latin typeface="+mn-lt"/>
          <a:ea typeface="+mn-ea"/>
          <a:cs typeface="+mn-cs"/>
        </a:defRPr>
      </a:lvl1pPr>
      <a:lvl2pPr marL="685800" indent="-228600" algn="l" defTabSz="914400" rtl="0" eaLnBrk="1" latinLnBrk="0" hangingPunct="1">
        <a:lnSpc>
          <a:spcPct val="100000"/>
        </a:lnSpc>
        <a:spcBef>
          <a:spcPts val="400"/>
        </a:spcBef>
        <a:spcAft>
          <a:spcPts val="400"/>
        </a:spcAft>
        <a:buClr>
          <a:schemeClr val="accent1"/>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00000"/>
        </a:lnSpc>
        <a:spcBef>
          <a:spcPts val="400"/>
        </a:spcBef>
        <a:spcAft>
          <a:spcPts val="400"/>
        </a:spcAft>
        <a:buClr>
          <a:schemeClr val="accent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0000"/>
        </a:lnSpc>
        <a:spcBef>
          <a:spcPts val="400"/>
        </a:spcBef>
        <a:spcAft>
          <a:spcPts val="400"/>
        </a:spcAft>
        <a:buClr>
          <a:schemeClr val="bg2"/>
        </a:buClr>
        <a:buFont typeface="Wingdings" panose="05000000000000000000" pitchFamily="2" charset="2"/>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400"/>
        </a:spcBef>
        <a:spcAft>
          <a:spcPts val="400"/>
        </a:spcAft>
        <a:buClr>
          <a:schemeClr val="accent1"/>
        </a:buClr>
        <a:buFont typeface="Wingdings" panose="05000000000000000000" pitchFamily="2"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61C59-519F-2DB6-0DA0-772F7BB7DBB6}"/>
              </a:ext>
            </a:extLst>
          </p:cNvPr>
          <p:cNvSpPr>
            <a:spLocks noGrp="1"/>
          </p:cNvSpPr>
          <p:nvPr>
            <p:ph type="ctrTitle"/>
          </p:nvPr>
        </p:nvSpPr>
        <p:spPr/>
        <p:txBody>
          <a:bodyPr/>
          <a:lstStyle/>
          <a:p>
            <a:r>
              <a:rPr lang="en-CA" dirty="0"/>
              <a:t>Twice as nice? </a:t>
            </a:r>
          </a:p>
        </p:txBody>
      </p:sp>
      <p:sp>
        <p:nvSpPr>
          <p:cNvPr id="3" name="Subtitle 2">
            <a:extLst>
              <a:ext uri="{FF2B5EF4-FFF2-40B4-BE49-F238E27FC236}">
                <a16:creationId xmlns:a16="http://schemas.microsoft.com/office/drawing/2014/main" id="{456CC99C-6628-AC55-C2DC-2D45B4D27F25}"/>
              </a:ext>
            </a:extLst>
          </p:cNvPr>
          <p:cNvSpPr>
            <a:spLocks noGrp="1"/>
          </p:cNvSpPr>
          <p:nvPr>
            <p:ph type="subTitle" idx="1"/>
          </p:nvPr>
        </p:nvSpPr>
        <p:spPr/>
        <p:txBody>
          <a:bodyPr/>
          <a:lstStyle/>
          <a:p>
            <a:r>
              <a:rPr lang="en-CA" dirty="0"/>
              <a:t>A Longitudinal Field Study of Separate vs. Combined Nudges for Household Laundry Behaviours</a:t>
            </a:r>
          </a:p>
        </p:txBody>
      </p:sp>
      <p:pic>
        <p:nvPicPr>
          <p:cNvPr id="4" name="Picture 3">
            <a:extLst>
              <a:ext uri="{FF2B5EF4-FFF2-40B4-BE49-F238E27FC236}">
                <a16:creationId xmlns:a16="http://schemas.microsoft.com/office/drawing/2014/main" id="{4BBB8687-4255-E6D0-4410-60A41D0F6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1106" y="4670730"/>
            <a:ext cx="1853360" cy="1853360"/>
          </a:xfrm>
          <a:prstGeom prst="rect">
            <a:avLst/>
          </a:prstGeom>
        </p:spPr>
      </p:pic>
      <p:pic>
        <p:nvPicPr>
          <p:cNvPr id="5" name="Picture 4">
            <a:extLst>
              <a:ext uri="{FF2B5EF4-FFF2-40B4-BE49-F238E27FC236}">
                <a16:creationId xmlns:a16="http://schemas.microsoft.com/office/drawing/2014/main" id="{932BB89B-3C26-1266-7A61-0134444FFB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5937" y="5083249"/>
            <a:ext cx="3099227" cy="940099"/>
          </a:xfrm>
          <a:prstGeom prst="rect">
            <a:avLst/>
          </a:prstGeom>
        </p:spPr>
      </p:pic>
      <p:pic>
        <p:nvPicPr>
          <p:cNvPr id="7" name="Picture 6">
            <a:extLst>
              <a:ext uri="{FF2B5EF4-FFF2-40B4-BE49-F238E27FC236}">
                <a16:creationId xmlns:a16="http://schemas.microsoft.com/office/drawing/2014/main" id="{ECF1CD81-D329-F007-B22B-B1EC9A8A166A}"/>
              </a:ext>
            </a:extLst>
          </p:cNvPr>
          <p:cNvPicPr>
            <a:picLocks noChangeAspect="1"/>
          </p:cNvPicPr>
          <p:nvPr/>
        </p:nvPicPr>
        <p:blipFill>
          <a:blip r:embed="rId5"/>
          <a:stretch>
            <a:fillRect/>
          </a:stretch>
        </p:blipFill>
        <p:spPr>
          <a:xfrm>
            <a:off x="4711630" y="4919966"/>
            <a:ext cx="2857143" cy="1266667"/>
          </a:xfrm>
          <a:prstGeom prst="rect">
            <a:avLst/>
          </a:prstGeom>
        </p:spPr>
      </p:pic>
    </p:spTree>
    <p:extLst>
      <p:ext uri="{BB962C8B-B14F-4D97-AF65-F5344CB8AC3E}">
        <p14:creationId xmlns:p14="http://schemas.microsoft.com/office/powerpoint/2010/main" val="4250701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827688-B536-F130-0BF9-F6C8D0520637}"/>
              </a:ext>
            </a:extLst>
          </p:cNvPr>
          <p:cNvSpPr>
            <a:spLocks noGrp="1"/>
          </p:cNvSpPr>
          <p:nvPr>
            <p:ph type="title"/>
          </p:nvPr>
        </p:nvSpPr>
        <p:spPr/>
        <p:txBody>
          <a:bodyPr>
            <a:normAutofit fontScale="90000"/>
          </a:bodyPr>
          <a:lstStyle/>
          <a:p>
            <a:r>
              <a:rPr lang="en-CA" dirty="0"/>
              <a:t>Control (no decal)</a:t>
            </a:r>
          </a:p>
        </p:txBody>
      </p:sp>
    </p:spTree>
    <p:extLst>
      <p:ext uri="{BB962C8B-B14F-4D97-AF65-F5344CB8AC3E}">
        <p14:creationId xmlns:p14="http://schemas.microsoft.com/office/powerpoint/2010/main" val="1533561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827688-B536-F130-0BF9-F6C8D0520637}"/>
              </a:ext>
            </a:extLst>
          </p:cNvPr>
          <p:cNvSpPr>
            <a:spLocks noGrp="1"/>
          </p:cNvSpPr>
          <p:nvPr>
            <p:ph type="title"/>
          </p:nvPr>
        </p:nvSpPr>
        <p:spPr/>
        <p:txBody>
          <a:bodyPr>
            <a:normAutofit fontScale="90000"/>
          </a:bodyPr>
          <a:lstStyle/>
          <a:p>
            <a:r>
              <a:rPr lang="en-CA" dirty="0"/>
              <a:t>Control (logging decal only)</a:t>
            </a:r>
          </a:p>
        </p:txBody>
      </p:sp>
      <p:sp>
        <p:nvSpPr>
          <p:cNvPr id="5" name="Content Placeholder 4">
            <a:extLst>
              <a:ext uri="{FF2B5EF4-FFF2-40B4-BE49-F238E27FC236}">
                <a16:creationId xmlns:a16="http://schemas.microsoft.com/office/drawing/2014/main" id="{30582068-C191-E05A-2E77-B4D08E0D96FD}"/>
              </a:ext>
            </a:extLst>
          </p:cNvPr>
          <p:cNvSpPr>
            <a:spLocks noGrp="1"/>
          </p:cNvSpPr>
          <p:nvPr>
            <p:ph idx="1"/>
          </p:nvPr>
        </p:nvSpPr>
        <p:spPr/>
        <p:txBody>
          <a:bodyPr/>
          <a:lstStyle/>
          <a:p>
            <a:pPr marL="0" indent="0">
              <a:buNone/>
            </a:pPr>
            <a:r>
              <a:rPr lang="en-US" dirty="0"/>
              <a:t>As part of your participation in this study, we will mail you a decal to put on your washer or dryer, which will look like the following:</a:t>
            </a:r>
          </a:p>
          <a:p>
            <a:pPr marL="0" indent="0">
              <a:buNone/>
            </a:pPr>
            <a:endParaRPr lang="en-CA" dirty="0"/>
          </a:p>
        </p:txBody>
      </p:sp>
      <p:pic>
        <p:nvPicPr>
          <p:cNvPr id="2" name="Picture 1">
            <a:extLst>
              <a:ext uri="{FF2B5EF4-FFF2-40B4-BE49-F238E27FC236}">
                <a16:creationId xmlns:a16="http://schemas.microsoft.com/office/drawing/2014/main" id="{3E5776C3-3898-13E3-3708-3A6D506D8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3456" y="1930400"/>
            <a:ext cx="2981741" cy="3448531"/>
          </a:xfrm>
          <a:prstGeom prst="rect">
            <a:avLst/>
          </a:prstGeom>
        </p:spPr>
      </p:pic>
    </p:spTree>
    <p:extLst>
      <p:ext uri="{BB962C8B-B14F-4D97-AF65-F5344CB8AC3E}">
        <p14:creationId xmlns:p14="http://schemas.microsoft.com/office/powerpoint/2010/main" val="2404657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827688-B536-F130-0BF9-F6C8D0520637}"/>
              </a:ext>
            </a:extLst>
          </p:cNvPr>
          <p:cNvSpPr>
            <a:spLocks noGrp="1"/>
          </p:cNvSpPr>
          <p:nvPr>
            <p:ph type="title"/>
          </p:nvPr>
        </p:nvSpPr>
        <p:spPr/>
        <p:txBody>
          <a:bodyPr>
            <a:normAutofit fontScale="90000"/>
          </a:bodyPr>
          <a:lstStyle/>
          <a:p>
            <a:r>
              <a:rPr lang="en-CA" dirty="0"/>
              <a:t>Sea Turtle </a:t>
            </a:r>
            <a:r>
              <a:rPr lang="en-US" dirty="0"/>
              <a:t>+ Bundled</a:t>
            </a:r>
            <a:endParaRPr lang="en-CA" dirty="0"/>
          </a:p>
        </p:txBody>
      </p:sp>
      <p:sp>
        <p:nvSpPr>
          <p:cNvPr id="5" name="Content Placeholder 4">
            <a:extLst>
              <a:ext uri="{FF2B5EF4-FFF2-40B4-BE49-F238E27FC236}">
                <a16:creationId xmlns:a16="http://schemas.microsoft.com/office/drawing/2014/main" id="{30582068-C191-E05A-2E77-B4D08E0D96FD}"/>
              </a:ext>
            </a:extLst>
          </p:cNvPr>
          <p:cNvSpPr>
            <a:spLocks noGrp="1"/>
          </p:cNvSpPr>
          <p:nvPr>
            <p:ph idx="1"/>
          </p:nvPr>
        </p:nvSpPr>
        <p:spPr>
          <a:xfrm>
            <a:off x="482069" y="979441"/>
            <a:ext cx="7743353" cy="5197522"/>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t>When you machine wash and dry your clothes with hot water and hot air, “microplastics” come out of your clothes. In fact, experts say that between 700,000 and 12 million </a:t>
            </a:r>
            <a:r>
              <a:rPr kumimoji="0" lang="en-US" sz="1800" b="0" i="0" u="none" strike="noStrike" kern="1200" cap="none" spc="0" normalizeH="0" baseline="0" noProof="0" dirty="0" err="1">
                <a:ln>
                  <a:noFill/>
                </a:ln>
                <a:solidFill>
                  <a:srgbClr val="1B365D"/>
                </a:solidFill>
                <a:effectLst/>
                <a:uLnTx/>
                <a:uFillTx/>
                <a:latin typeface="Calibri" panose="020F0502020204030204"/>
                <a:ea typeface="+mn-ea"/>
                <a:cs typeface="+mn-cs"/>
              </a:rPr>
              <a:t>microfibres</a:t>
            </a:r>
            <a: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t> can be shed during one single load of laundry. </a:t>
            </a:r>
            <a:r>
              <a:rPr kumimoji="0" lang="en-US" sz="1800" b="1" i="0" u="none" strike="noStrike" kern="1200" cap="none" spc="0" normalizeH="0" baseline="0" noProof="0" dirty="0">
                <a:ln>
                  <a:noFill/>
                </a:ln>
                <a:solidFill>
                  <a:srgbClr val="1B365D"/>
                </a:solidFill>
                <a:effectLst/>
                <a:uLnTx/>
                <a:uFillTx/>
                <a:latin typeface="Calibri" panose="020F0502020204030204"/>
                <a:ea typeface="+mn-ea"/>
                <a:cs typeface="+mn-cs"/>
              </a:rPr>
              <a:t>It is estimated that laundry is responsible for 35% of microplastics in our oceans, seriously harming sea turtles and other marine life.</a:t>
            </a:r>
            <a:b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br>
            <a:b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t>You can save our planet by:</a:t>
            </a:r>
            <a:b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t>-    Re-wearing clothes more often</a:t>
            </a:r>
            <a:b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t>-    Combining loads to run fewer, larger loads of laundry</a:t>
            </a:r>
            <a:b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t>-    Washing laundry with cold water, rather than hot water or warm water</a:t>
            </a:r>
            <a:b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t>-    Hanging clothes to dry (inside or outside), rather than machine-drying clothes </a:t>
            </a:r>
            <a:b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t>As part of your participation in this study, we will mail you a decal to put on your washer or dryer, which will look like the following:</a:t>
            </a:r>
          </a:p>
        </p:txBody>
      </p:sp>
      <p:pic>
        <p:nvPicPr>
          <p:cNvPr id="3" name="Picture 2">
            <a:extLst>
              <a:ext uri="{FF2B5EF4-FFF2-40B4-BE49-F238E27FC236}">
                <a16:creationId xmlns:a16="http://schemas.microsoft.com/office/drawing/2014/main" id="{C7E743DF-6422-F100-9857-31F771878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5422" y="545792"/>
            <a:ext cx="3543301" cy="5766415"/>
          </a:xfrm>
          <a:prstGeom prst="rect">
            <a:avLst/>
          </a:prstGeom>
        </p:spPr>
      </p:pic>
    </p:spTree>
    <p:extLst>
      <p:ext uri="{BB962C8B-B14F-4D97-AF65-F5344CB8AC3E}">
        <p14:creationId xmlns:p14="http://schemas.microsoft.com/office/powerpoint/2010/main" val="1971244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827688-B536-F130-0BF9-F6C8D0520637}"/>
              </a:ext>
            </a:extLst>
          </p:cNvPr>
          <p:cNvSpPr>
            <a:spLocks noGrp="1"/>
          </p:cNvSpPr>
          <p:nvPr>
            <p:ph type="title"/>
          </p:nvPr>
        </p:nvSpPr>
        <p:spPr/>
        <p:txBody>
          <a:bodyPr>
            <a:normAutofit fontScale="90000"/>
          </a:bodyPr>
          <a:lstStyle/>
          <a:p>
            <a:r>
              <a:rPr lang="en-US" dirty="0"/>
              <a:t>Clothing </a:t>
            </a:r>
            <a:r>
              <a:rPr lang="en-CA" dirty="0"/>
              <a:t>+ Bundled</a:t>
            </a:r>
          </a:p>
        </p:txBody>
      </p:sp>
      <p:sp>
        <p:nvSpPr>
          <p:cNvPr id="5" name="Content Placeholder 4">
            <a:extLst>
              <a:ext uri="{FF2B5EF4-FFF2-40B4-BE49-F238E27FC236}">
                <a16:creationId xmlns:a16="http://schemas.microsoft.com/office/drawing/2014/main" id="{30582068-C191-E05A-2E77-B4D08E0D96FD}"/>
              </a:ext>
            </a:extLst>
          </p:cNvPr>
          <p:cNvSpPr>
            <a:spLocks noGrp="1"/>
          </p:cNvSpPr>
          <p:nvPr>
            <p:ph idx="1"/>
          </p:nvPr>
        </p:nvSpPr>
        <p:spPr>
          <a:xfrm>
            <a:off x="482069" y="979441"/>
            <a:ext cx="7743353" cy="5197522"/>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t>When you machine wash and dry your clothes with hot water and hot air, “microplastics” come out of your clothes. In fact, experts say that between 700,000 and 12 million </a:t>
            </a:r>
            <a:r>
              <a:rPr kumimoji="0" lang="en-US" sz="1800" b="0" i="0" u="none" strike="noStrike" kern="1200" cap="none" spc="0" normalizeH="0" baseline="0" noProof="0" dirty="0" err="1">
                <a:ln>
                  <a:noFill/>
                </a:ln>
                <a:solidFill>
                  <a:srgbClr val="1B365D"/>
                </a:solidFill>
                <a:effectLst/>
                <a:uLnTx/>
                <a:uFillTx/>
                <a:latin typeface="Calibri" panose="020F0502020204030204"/>
                <a:ea typeface="+mn-ea"/>
                <a:cs typeface="+mn-cs"/>
              </a:rPr>
              <a:t>microfibres</a:t>
            </a:r>
            <a: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t> can be shed during one single load of laundry. </a:t>
            </a:r>
            <a:r>
              <a:rPr kumimoji="0" lang="en-US" sz="1800" b="1" i="0" u="none" strike="noStrike" kern="1200" cap="none" spc="0" normalizeH="0" baseline="0" noProof="0" dirty="0">
                <a:ln>
                  <a:noFill/>
                </a:ln>
                <a:solidFill>
                  <a:srgbClr val="1B365D"/>
                </a:solidFill>
                <a:effectLst/>
                <a:uLnTx/>
                <a:uFillTx/>
                <a:latin typeface="Calibri" panose="020F0502020204030204"/>
                <a:ea typeface="+mn-ea"/>
                <a:cs typeface="+mn-cs"/>
              </a:rPr>
              <a:t>This breaks down the fabric in your clothes, damaging it and shortening the amount of time you’ll be able to enjoy wearing it.</a:t>
            </a:r>
            <a:b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br>
            <a:b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t>You can save your clothes by:</a:t>
            </a:r>
            <a:b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t>-    Re-wearing clothes more often</a:t>
            </a:r>
            <a:b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t>-    Combining loads to, run fewer, larger loads of laundry</a:t>
            </a:r>
            <a:b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t>-    Washing laundry with cold water, rather than hot water or warm water</a:t>
            </a:r>
            <a:b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t>-    Hanging clothes to dry (inside or outside), rather than machine-drying clothes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t>As part of your participation in this study, we will mail you a decal to put on your washer or dryer, which will look like the following:</a:t>
            </a:r>
            <a:endParaRPr kumimoji="0" lang="en-CA" sz="1800" b="0" i="0" u="none" strike="noStrike" kern="1200" cap="none" spc="0" normalizeH="0" baseline="0" noProof="0" dirty="0">
              <a:ln>
                <a:noFill/>
              </a:ln>
              <a:solidFill>
                <a:srgbClr val="1B365D"/>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0193872-1E54-44B9-90DB-B875D4A56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1615" y="609600"/>
            <a:ext cx="3429333" cy="5421796"/>
          </a:xfrm>
          <a:prstGeom prst="rect">
            <a:avLst/>
          </a:prstGeom>
        </p:spPr>
      </p:pic>
    </p:spTree>
    <p:extLst>
      <p:ext uri="{BB962C8B-B14F-4D97-AF65-F5344CB8AC3E}">
        <p14:creationId xmlns:p14="http://schemas.microsoft.com/office/powerpoint/2010/main" val="2107822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827688-B536-F130-0BF9-F6C8D0520637}"/>
              </a:ext>
            </a:extLst>
          </p:cNvPr>
          <p:cNvSpPr>
            <a:spLocks noGrp="1"/>
          </p:cNvSpPr>
          <p:nvPr>
            <p:ph type="title"/>
          </p:nvPr>
        </p:nvSpPr>
        <p:spPr/>
        <p:txBody>
          <a:bodyPr>
            <a:normAutofit fontScale="90000"/>
          </a:bodyPr>
          <a:lstStyle/>
          <a:p>
            <a:r>
              <a:rPr lang="en-US" dirty="0"/>
              <a:t>Turtle + Clothing + Bundled</a:t>
            </a:r>
            <a:endParaRPr lang="en-CA" dirty="0"/>
          </a:p>
        </p:txBody>
      </p:sp>
      <p:sp>
        <p:nvSpPr>
          <p:cNvPr id="5" name="Content Placeholder 4">
            <a:extLst>
              <a:ext uri="{FF2B5EF4-FFF2-40B4-BE49-F238E27FC236}">
                <a16:creationId xmlns:a16="http://schemas.microsoft.com/office/drawing/2014/main" id="{30582068-C191-E05A-2E77-B4D08E0D96FD}"/>
              </a:ext>
            </a:extLst>
          </p:cNvPr>
          <p:cNvSpPr>
            <a:spLocks noGrp="1"/>
          </p:cNvSpPr>
          <p:nvPr>
            <p:ph idx="1"/>
          </p:nvPr>
        </p:nvSpPr>
        <p:spPr>
          <a:xfrm>
            <a:off x="482069" y="979441"/>
            <a:ext cx="7743353" cy="5197522"/>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t>When you machine wash and dry your clothes with hot water and hot air, “microplastics” come out of your clothes. In fact, experts say that between 700,000 and 12 million </a:t>
            </a:r>
            <a:r>
              <a:rPr kumimoji="0" lang="en-US" sz="1800" b="0" i="0" u="none" strike="noStrike" kern="1200" cap="none" spc="0" normalizeH="0" baseline="0" noProof="0" dirty="0" err="1">
                <a:ln>
                  <a:noFill/>
                </a:ln>
                <a:solidFill>
                  <a:srgbClr val="1B365D"/>
                </a:solidFill>
                <a:effectLst/>
                <a:uLnTx/>
                <a:uFillTx/>
                <a:latin typeface="Calibri" panose="020F0502020204030204"/>
                <a:ea typeface="+mn-ea"/>
                <a:cs typeface="+mn-cs"/>
              </a:rPr>
              <a:t>microfibres</a:t>
            </a:r>
            <a: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t> can be shed during one single load of laundry. </a:t>
            </a:r>
            <a:r>
              <a:rPr kumimoji="0" lang="en-US" sz="1800" i="0" u="none" strike="noStrike" kern="1200" cap="none" spc="0" normalizeH="0" baseline="0" noProof="0" dirty="0">
                <a:ln>
                  <a:noFill/>
                </a:ln>
                <a:solidFill>
                  <a:srgbClr val="1B365D"/>
                </a:solidFill>
                <a:effectLst/>
                <a:uLnTx/>
                <a:uFillTx/>
                <a:latin typeface="Calibri" panose="020F0502020204030204"/>
                <a:ea typeface="+mn-ea"/>
                <a:cs typeface="+mn-cs"/>
              </a:rPr>
              <a:t>This breaks down the fabric in your clothes, damaging it and shortening the amount of time you’ll be able to enjoy wearing it. It is also estimated that laundry is responsible for 35% of microplastics in our oceans, seriously harming sea turtles and other marine life.</a:t>
            </a:r>
            <a:b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br>
            <a:b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t>You can save your clothes and save our planet by:</a:t>
            </a:r>
            <a:b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t>-    Re-wearing clothes more often</a:t>
            </a:r>
            <a:b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t>-    Combining loads to, run fewer, larger loads of laundry</a:t>
            </a:r>
            <a:b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t>-    Washing laundry with cold water, rather than hot water or warm water</a:t>
            </a:r>
            <a:b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t>-    Hanging clothes to dry (inside or outside), rather than machine-drying clothes</a:t>
            </a:r>
            <a:b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br>
            <a:b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t>As part of your participation in this study, we will mail you a decal to put on your washer or dryer, which will look like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11CB03D-393C-7FB2-4CD2-013D79C006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755" y="705678"/>
            <a:ext cx="3308284" cy="5446643"/>
          </a:xfrm>
          <a:prstGeom prst="rect">
            <a:avLst/>
          </a:prstGeom>
        </p:spPr>
      </p:pic>
    </p:spTree>
    <p:extLst>
      <p:ext uri="{BB962C8B-B14F-4D97-AF65-F5344CB8AC3E}">
        <p14:creationId xmlns:p14="http://schemas.microsoft.com/office/powerpoint/2010/main" val="3206054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827688-B536-F130-0BF9-F6C8D0520637}"/>
              </a:ext>
            </a:extLst>
          </p:cNvPr>
          <p:cNvSpPr>
            <a:spLocks noGrp="1"/>
          </p:cNvSpPr>
          <p:nvPr>
            <p:ph type="title"/>
          </p:nvPr>
        </p:nvSpPr>
        <p:spPr/>
        <p:txBody>
          <a:bodyPr>
            <a:normAutofit fontScale="90000"/>
          </a:bodyPr>
          <a:lstStyle/>
          <a:p>
            <a:r>
              <a:rPr lang="en-US" dirty="0"/>
              <a:t>Turtle + Clothing + Hang Dry</a:t>
            </a:r>
            <a:endParaRPr lang="en-CA" dirty="0"/>
          </a:p>
        </p:txBody>
      </p:sp>
      <p:sp>
        <p:nvSpPr>
          <p:cNvPr id="5" name="Content Placeholder 4">
            <a:extLst>
              <a:ext uri="{FF2B5EF4-FFF2-40B4-BE49-F238E27FC236}">
                <a16:creationId xmlns:a16="http://schemas.microsoft.com/office/drawing/2014/main" id="{30582068-C191-E05A-2E77-B4D08E0D96FD}"/>
              </a:ext>
            </a:extLst>
          </p:cNvPr>
          <p:cNvSpPr>
            <a:spLocks noGrp="1"/>
          </p:cNvSpPr>
          <p:nvPr>
            <p:ph idx="1"/>
          </p:nvPr>
        </p:nvSpPr>
        <p:spPr>
          <a:xfrm>
            <a:off x="482069" y="979441"/>
            <a:ext cx="7743353" cy="5197522"/>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t>When you machine wash and dry your clothes with hot water and hot air, “microplastics” come out of your clothes. In fact, experts say that between 700,000 and 12 million </a:t>
            </a:r>
            <a:r>
              <a:rPr kumimoji="0" lang="en-US" sz="1800" b="0" i="0" u="none" strike="noStrike" kern="1200" cap="none" spc="0" normalizeH="0" baseline="0" noProof="0" dirty="0" err="1">
                <a:ln>
                  <a:noFill/>
                </a:ln>
                <a:solidFill>
                  <a:srgbClr val="1B365D"/>
                </a:solidFill>
                <a:effectLst/>
                <a:uLnTx/>
                <a:uFillTx/>
                <a:latin typeface="Calibri" panose="020F0502020204030204"/>
                <a:ea typeface="+mn-ea"/>
                <a:cs typeface="+mn-cs"/>
              </a:rPr>
              <a:t>microfibres</a:t>
            </a:r>
            <a: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t> can be shed during one single load of laundry. </a:t>
            </a:r>
            <a:r>
              <a:rPr kumimoji="0" lang="en-US" sz="1800" i="0" u="none" strike="noStrike" kern="1200" cap="none" spc="0" normalizeH="0" baseline="0" noProof="0" dirty="0">
                <a:ln>
                  <a:noFill/>
                </a:ln>
                <a:solidFill>
                  <a:srgbClr val="1B365D"/>
                </a:solidFill>
                <a:effectLst/>
                <a:uLnTx/>
                <a:uFillTx/>
                <a:latin typeface="Calibri" panose="020F0502020204030204"/>
                <a:ea typeface="+mn-ea"/>
                <a:cs typeface="+mn-cs"/>
              </a:rPr>
              <a:t>This breaks down the fabric in your clothes, damaging it and shortening the amount of time you’ll be able to enjoy wearing it. It is also estimated that laundry is responsible for 35% of microplastics in our oceans, seriously harming sea turtles and other marine life.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t>You can save your clothes and save our planet by:</a:t>
            </a:r>
            <a:b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t>-    Hanging clothes to dry (inside or outside), rather than machine-drying clothes</a:t>
            </a:r>
            <a:b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br>
            <a:b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rPr>
              <a:t>As part of your participation in this study, we will mail you a decal to put on your washer or dryer, which will look like the following: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365D"/>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E22F2E8-C6C2-B207-17E5-5F47E2F63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807" y="645660"/>
            <a:ext cx="3418021" cy="5566680"/>
          </a:xfrm>
          <a:prstGeom prst="rect">
            <a:avLst/>
          </a:prstGeom>
        </p:spPr>
      </p:pic>
    </p:spTree>
    <p:extLst>
      <p:ext uri="{BB962C8B-B14F-4D97-AF65-F5344CB8AC3E}">
        <p14:creationId xmlns:p14="http://schemas.microsoft.com/office/powerpoint/2010/main" val="197462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61C59-519F-2DB6-0DA0-772F7BB7DBB6}"/>
              </a:ext>
            </a:extLst>
          </p:cNvPr>
          <p:cNvSpPr>
            <a:spLocks noGrp="1"/>
          </p:cNvSpPr>
          <p:nvPr>
            <p:ph type="ctrTitle"/>
          </p:nvPr>
        </p:nvSpPr>
        <p:spPr/>
        <p:txBody>
          <a:bodyPr/>
          <a:lstStyle/>
          <a:p>
            <a:r>
              <a:rPr lang="en-CA" dirty="0"/>
              <a:t>Results</a:t>
            </a:r>
          </a:p>
        </p:txBody>
      </p:sp>
    </p:spTree>
    <p:extLst>
      <p:ext uri="{BB962C8B-B14F-4D97-AF65-F5344CB8AC3E}">
        <p14:creationId xmlns:p14="http://schemas.microsoft.com/office/powerpoint/2010/main" val="734379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827688-B536-F130-0BF9-F6C8D0520637}"/>
              </a:ext>
            </a:extLst>
          </p:cNvPr>
          <p:cNvSpPr>
            <a:spLocks noGrp="1"/>
          </p:cNvSpPr>
          <p:nvPr>
            <p:ph type="title"/>
          </p:nvPr>
        </p:nvSpPr>
        <p:spPr/>
        <p:txBody>
          <a:bodyPr>
            <a:normAutofit fontScale="90000"/>
          </a:bodyPr>
          <a:lstStyle/>
          <a:p>
            <a:r>
              <a:rPr lang="en-US" dirty="0"/>
              <a:t>Intentions to engage in efficient laundry </a:t>
            </a:r>
            <a:r>
              <a:rPr lang="en-US" dirty="0" err="1"/>
              <a:t>behaviours</a:t>
            </a:r>
            <a:endParaRPr lang="en-CA" dirty="0"/>
          </a:p>
        </p:txBody>
      </p:sp>
      <p:graphicFrame>
        <p:nvGraphicFramePr>
          <p:cNvPr id="2" name="Table 1">
            <a:extLst>
              <a:ext uri="{FF2B5EF4-FFF2-40B4-BE49-F238E27FC236}">
                <a16:creationId xmlns:a16="http://schemas.microsoft.com/office/drawing/2014/main" id="{4FE9C375-FD80-8F7C-A659-8399A4AE0348}"/>
              </a:ext>
            </a:extLst>
          </p:cNvPr>
          <p:cNvGraphicFramePr>
            <a:graphicFrameLocks noGrp="1"/>
          </p:cNvGraphicFramePr>
          <p:nvPr>
            <p:extLst>
              <p:ext uri="{D42A27DB-BD31-4B8C-83A1-F6EECF244321}">
                <p14:modId xmlns:p14="http://schemas.microsoft.com/office/powerpoint/2010/main" val="2127430648"/>
              </p:ext>
            </p:extLst>
          </p:nvPr>
        </p:nvGraphicFramePr>
        <p:xfrm>
          <a:off x="647699" y="905256"/>
          <a:ext cx="10896601" cy="5103540"/>
        </p:xfrm>
        <a:graphic>
          <a:graphicData uri="http://schemas.openxmlformats.org/drawingml/2006/table">
            <a:tbl>
              <a:tblPr firstRow="1" bandRow="1">
                <a:tableStyleId>{BC89EF96-8CEA-46FF-86C4-4CE0E7609802}</a:tableStyleId>
              </a:tblPr>
              <a:tblGrid>
                <a:gridCol w="4071759">
                  <a:extLst>
                    <a:ext uri="{9D8B030D-6E8A-4147-A177-3AD203B41FA5}">
                      <a16:colId xmlns:a16="http://schemas.microsoft.com/office/drawing/2014/main" val="3668585392"/>
                    </a:ext>
                  </a:extLst>
                </a:gridCol>
                <a:gridCol w="1358480">
                  <a:extLst>
                    <a:ext uri="{9D8B030D-6E8A-4147-A177-3AD203B41FA5}">
                      <a16:colId xmlns:a16="http://schemas.microsoft.com/office/drawing/2014/main" val="2303121777"/>
                    </a:ext>
                  </a:extLst>
                </a:gridCol>
                <a:gridCol w="1272269">
                  <a:extLst>
                    <a:ext uri="{9D8B030D-6E8A-4147-A177-3AD203B41FA5}">
                      <a16:colId xmlns:a16="http://schemas.microsoft.com/office/drawing/2014/main" val="3270349357"/>
                    </a:ext>
                  </a:extLst>
                </a:gridCol>
                <a:gridCol w="1435984">
                  <a:extLst>
                    <a:ext uri="{9D8B030D-6E8A-4147-A177-3AD203B41FA5}">
                      <a16:colId xmlns:a16="http://schemas.microsoft.com/office/drawing/2014/main" val="3667638729"/>
                    </a:ext>
                  </a:extLst>
                </a:gridCol>
                <a:gridCol w="1297474">
                  <a:extLst>
                    <a:ext uri="{9D8B030D-6E8A-4147-A177-3AD203B41FA5}">
                      <a16:colId xmlns:a16="http://schemas.microsoft.com/office/drawing/2014/main" val="1224337286"/>
                    </a:ext>
                  </a:extLst>
                </a:gridCol>
                <a:gridCol w="1460635">
                  <a:extLst>
                    <a:ext uri="{9D8B030D-6E8A-4147-A177-3AD203B41FA5}">
                      <a16:colId xmlns:a16="http://schemas.microsoft.com/office/drawing/2014/main" val="1153525607"/>
                    </a:ext>
                  </a:extLst>
                </a:gridCol>
              </a:tblGrid>
              <a:tr h="677250">
                <a:tc>
                  <a:txBody>
                    <a:bodyPr/>
                    <a:lstStyle/>
                    <a:p>
                      <a:pPr algn="l"/>
                      <a:r>
                        <a:rPr lang="en-US" sz="2400" dirty="0"/>
                        <a:t>Label</a:t>
                      </a:r>
                    </a:p>
                  </a:txBody>
                  <a:tcPr>
                    <a:noFill/>
                  </a:tcPr>
                </a:tc>
                <a:tc>
                  <a:txBody>
                    <a:bodyPr/>
                    <a:lstStyle/>
                    <a:p>
                      <a:pPr algn="ctr"/>
                      <a:r>
                        <a:rPr lang="en-US" sz="2400" dirty="0"/>
                        <a:t>Cold Water</a:t>
                      </a:r>
                    </a:p>
                  </a:txBody>
                  <a:tcPr>
                    <a:noFill/>
                  </a:tcPr>
                </a:tc>
                <a:tc>
                  <a:txBody>
                    <a:bodyPr/>
                    <a:lstStyle/>
                    <a:p>
                      <a:pPr algn="ctr"/>
                      <a:r>
                        <a:rPr lang="en-US" sz="2400" dirty="0" err="1"/>
                        <a:t>Rewear</a:t>
                      </a:r>
                      <a:endParaRPr lang="en-US" sz="2400" dirty="0"/>
                    </a:p>
                  </a:txBody>
                  <a:tcPr>
                    <a:noFill/>
                  </a:tcPr>
                </a:tc>
                <a:tc>
                  <a:txBody>
                    <a:bodyPr/>
                    <a:lstStyle/>
                    <a:p>
                      <a:pPr algn="ctr"/>
                      <a:r>
                        <a:rPr lang="en-US" sz="2400" dirty="0"/>
                        <a:t>Combine Load</a:t>
                      </a:r>
                    </a:p>
                  </a:txBody>
                  <a:tcPr>
                    <a:noFill/>
                  </a:tcPr>
                </a:tc>
                <a:tc>
                  <a:txBody>
                    <a:bodyPr/>
                    <a:lstStyle/>
                    <a:p>
                      <a:pPr algn="ctr"/>
                      <a:r>
                        <a:rPr lang="en-US" sz="2400" dirty="0"/>
                        <a:t>Hang Dry</a:t>
                      </a:r>
                    </a:p>
                  </a:txBody>
                  <a:tcPr>
                    <a:noFill/>
                  </a:tcPr>
                </a:tc>
                <a:tc>
                  <a:txBody>
                    <a:bodyPr/>
                    <a:lstStyle/>
                    <a:p>
                      <a:pPr algn="ctr"/>
                      <a:r>
                        <a:rPr lang="en-US" sz="2400" dirty="0"/>
                        <a:t>Average</a:t>
                      </a:r>
                    </a:p>
                  </a:txBody>
                  <a:tcPr>
                    <a:noFill/>
                  </a:tcPr>
                </a:tc>
                <a:extLst>
                  <a:ext uri="{0D108BD9-81ED-4DB2-BD59-A6C34878D82A}">
                    <a16:rowId xmlns:a16="http://schemas.microsoft.com/office/drawing/2014/main" val="3559910992"/>
                  </a:ext>
                </a:extLst>
              </a:tr>
              <a:tr h="677250">
                <a:tc>
                  <a:txBody>
                    <a:bodyPr/>
                    <a:lstStyle/>
                    <a:p>
                      <a:r>
                        <a:rPr lang="en-US" sz="2400" dirty="0"/>
                        <a:t>Control (n=217)</a:t>
                      </a:r>
                    </a:p>
                  </a:txBody>
                  <a:tcPr>
                    <a:solidFill>
                      <a:schemeClr val="bg1">
                        <a:lumMod val="95000"/>
                      </a:schemeClr>
                    </a:solidFill>
                  </a:tcPr>
                </a:tc>
                <a:tc>
                  <a:txBody>
                    <a:bodyPr/>
                    <a:lstStyle/>
                    <a:p>
                      <a:pPr algn="ctr"/>
                      <a:r>
                        <a:rPr lang="en-US" sz="2400" dirty="0"/>
                        <a:t>3.35</a:t>
                      </a:r>
                    </a:p>
                  </a:txBody>
                  <a:tcPr>
                    <a:solidFill>
                      <a:schemeClr val="bg1"/>
                    </a:solidFill>
                  </a:tcPr>
                </a:tc>
                <a:tc>
                  <a:txBody>
                    <a:bodyPr/>
                    <a:lstStyle/>
                    <a:p>
                      <a:pPr algn="ctr"/>
                      <a:r>
                        <a:rPr lang="en-US" sz="2400" dirty="0"/>
                        <a:t>3.24</a:t>
                      </a:r>
                    </a:p>
                  </a:txBody>
                  <a:tcPr>
                    <a:solidFill>
                      <a:schemeClr val="bg1"/>
                    </a:solidFill>
                  </a:tcPr>
                </a:tc>
                <a:tc>
                  <a:txBody>
                    <a:bodyPr/>
                    <a:lstStyle/>
                    <a:p>
                      <a:pPr algn="ctr"/>
                      <a:r>
                        <a:rPr lang="en-US" sz="2400" dirty="0"/>
                        <a:t>3.27</a:t>
                      </a:r>
                    </a:p>
                  </a:txBody>
                  <a:tcPr>
                    <a:solidFill>
                      <a:schemeClr val="bg1"/>
                    </a:solidFill>
                  </a:tcPr>
                </a:tc>
                <a:tc>
                  <a:txBody>
                    <a:bodyPr/>
                    <a:lstStyle/>
                    <a:p>
                      <a:pPr algn="ctr"/>
                      <a:r>
                        <a:rPr lang="en-US" sz="2400" dirty="0"/>
                        <a:t>3.53</a:t>
                      </a:r>
                    </a:p>
                  </a:txBody>
                  <a:tcPr>
                    <a:solidFill>
                      <a:schemeClr val="bg1"/>
                    </a:solidFill>
                  </a:tcPr>
                </a:tc>
                <a:tc>
                  <a:txBody>
                    <a:bodyPr/>
                    <a:lstStyle/>
                    <a:p>
                      <a:pPr algn="ctr"/>
                      <a:r>
                        <a:rPr lang="en-US" sz="2400" dirty="0"/>
                        <a:t>3.34</a:t>
                      </a:r>
                    </a:p>
                  </a:txBody>
                  <a:tcPr>
                    <a:solidFill>
                      <a:schemeClr val="bg1"/>
                    </a:solidFill>
                  </a:tcPr>
                </a:tc>
                <a:extLst>
                  <a:ext uri="{0D108BD9-81ED-4DB2-BD59-A6C34878D82A}">
                    <a16:rowId xmlns:a16="http://schemas.microsoft.com/office/drawing/2014/main" val="4007766413"/>
                  </a:ext>
                </a:extLst>
              </a:tr>
              <a:tr h="389478">
                <a:tc>
                  <a:txBody>
                    <a:bodyPr/>
                    <a:lstStyle/>
                    <a:p>
                      <a:r>
                        <a:rPr lang="en-CA" sz="2400" kern="1200" dirty="0">
                          <a:solidFill>
                            <a:schemeClr val="tx1"/>
                          </a:solidFill>
                          <a:effectLst/>
                          <a:latin typeface="+mn-lt"/>
                          <a:ea typeface="+mn-ea"/>
                          <a:cs typeface="+mn-cs"/>
                        </a:rPr>
                        <a:t>QR Scan Only Control (n=185)</a:t>
                      </a:r>
                      <a:endParaRPr lang="en-US" sz="2400" dirty="0"/>
                    </a:p>
                  </a:txBody>
                  <a:tcPr>
                    <a:solidFill>
                      <a:schemeClr val="bg1">
                        <a:lumMod val="95000"/>
                      </a:schemeClr>
                    </a:solidFill>
                  </a:tcPr>
                </a:tc>
                <a:tc>
                  <a:txBody>
                    <a:bodyPr/>
                    <a:lstStyle/>
                    <a:p>
                      <a:pPr algn="ctr"/>
                      <a:r>
                        <a:rPr lang="en-US" sz="2400" dirty="0"/>
                        <a:t>3.25</a:t>
                      </a:r>
                    </a:p>
                  </a:txBody>
                  <a:tcPr>
                    <a:solidFill>
                      <a:schemeClr val="bg1"/>
                    </a:solidFill>
                  </a:tcPr>
                </a:tc>
                <a:tc>
                  <a:txBody>
                    <a:bodyPr/>
                    <a:lstStyle/>
                    <a:p>
                      <a:pPr algn="ctr"/>
                      <a:r>
                        <a:rPr lang="en-US" sz="2400" dirty="0"/>
                        <a:t>3.10</a:t>
                      </a:r>
                    </a:p>
                  </a:txBody>
                  <a:tcPr>
                    <a:solidFill>
                      <a:schemeClr val="bg1"/>
                    </a:solidFill>
                  </a:tcPr>
                </a:tc>
                <a:tc>
                  <a:txBody>
                    <a:bodyPr/>
                    <a:lstStyle/>
                    <a:p>
                      <a:pPr algn="ctr"/>
                      <a:r>
                        <a:rPr lang="en-US" sz="2400" dirty="0"/>
                        <a:t>3.19</a:t>
                      </a:r>
                    </a:p>
                  </a:txBody>
                  <a:tcPr>
                    <a:solidFill>
                      <a:schemeClr val="bg1"/>
                    </a:solidFill>
                  </a:tcPr>
                </a:tc>
                <a:tc>
                  <a:txBody>
                    <a:bodyPr/>
                    <a:lstStyle/>
                    <a:p>
                      <a:pPr algn="ctr"/>
                      <a:r>
                        <a:rPr lang="en-US" sz="2400" dirty="0"/>
                        <a:t>3.44</a:t>
                      </a:r>
                    </a:p>
                  </a:txBody>
                  <a:tcPr>
                    <a:solidFill>
                      <a:schemeClr val="bg1"/>
                    </a:solidFill>
                  </a:tcPr>
                </a:tc>
                <a:tc>
                  <a:txBody>
                    <a:bodyPr/>
                    <a:lstStyle/>
                    <a:p>
                      <a:pPr algn="ctr"/>
                      <a:r>
                        <a:rPr lang="en-US" sz="2400" dirty="0"/>
                        <a:t>3.25</a:t>
                      </a:r>
                    </a:p>
                  </a:txBody>
                  <a:tcPr>
                    <a:solidFill>
                      <a:schemeClr val="bg1"/>
                    </a:solidFill>
                  </a:tcPr>
                </a:tc>
                <a:extLst>
                  <a:ext uri="{0D108BD9-81ED-4DB2-BD59-A6C34878D82A}">
                    <a16:rowId xmlns:a16="http://schemas.microsoft.com/office/drawing/2014/main" val="133986549"/>
                  </a:ext>
                </a:extLst>
              </a:tr>
              <a:tr h="677250">
                <a:tc>
                  <a:txBody>
                    <a:bodyPr/>
                    <a:lstStyle/>
                    <a:p>
                      <a:r>
                        <a:rPr lang="en-US" sz="2400" dirty="0"/>
                        <a:t>Sea turtle + bundled msg </a:t>
                      </a:r>
                      <a:r>
                        <a:rPr lang="en-CA" sz="2400" kern="1200" dirty="0">
                          <a:solidFill>
                            <a:schemeClr val="tx1"/>
                          </a:solidFill>
                          <a:effectLst/>
                          <a:latin typeface="+mn-lt"/>
                          <a:ea typeface="+mn-ea"/>
                          <a:cs typeface="+mn-cs"/>
                        </a:rPr>
                        <a:t>(n=189)</a:t>
                      </a:r>
                      <a:endParaRPr lang="en-US" sz="2400" dirty="0"/>
                    </a:p>
                  </a:txBody>
                  <a:tcPr>
                    <a:solidFill>
                      <a:schemeClr val="bg1">
                        <a:lumMod val="95000"/>
                      </a:schemeClr>
                    </a:solidFill>
                  </a:tcPr>
                </a:tc>
                <a:tc>
                  <a:txBody>
                    <a:bodyPr/>
                    <a:lstStyle/>
                    <a:p>
                      <a:pPr algn="ctr"/>
                      <a:r>
                        <a:rPr lang="en-US" sz="2400" dirty="0"/>
                        <a:t>3.61₁ ₂</a:t>
                      </a:r>
                    </a:p>
                  </a:txBody>
                  <a:tcPr>
                    <a:solidFill>
                      <a:srgbClr val="FFFF00"/>
                    </a:solidFill>
                  </a:tcPr>
                </a:tc>
                <a:tc>
                  <a:txBody>
                    <a:bodyPr/>
                    <a:lstStyle/>
                    <a:p>
                      <a:pPr algn="ctr"/>
                      <a:r>
                        <a:rPr lang="en-US" sz="2400" dirty="0"/>
                        <a:t>3.47₁ ₂</a:t>
                      </a:r>
                    </a:p>
                  </a:txBody>
                  <a:tcPr>
                    <a:solidFill>
                      <a:srgbClr val="FFFF00"/>
                    </a:solidFill>
                  </a:tcPr>
                </a:tc>
                <a:tc>
                  <a:txBody>
                    <a:bodyPr/>
                    <a:lstStyle/>
                    <a:p>
                      <a:pPr algn="ctr"/>
                      <a:r>
                        <a:rPr lang="en-US" sz="2400" dirty="0"/>
                        <a:t>3.46₁ ₂</a:t>
                      </a:r>
                    </a:p>
                  </a:txBody>
                  <a:tcPr>
                    <a:solidFill>
                      <a:srgbClr val="FFFF00"/>
                    </a:solidFill>
                  </a:tcPr>
                </a:tc>
                <a:tc>
                  <a:txBody>
                    <a:bodyPr/>
                    <a:lstStyle/>
                    <a:p>
                      <a:pPr algn="ctr"/>
                      <a:r>
                        <a:rPr lang="en-US" sz="2400" dirty="0"/>
                        <a:t>3.60</a:t>
                      </a:r>
                    </a:p>
                  </a:txBody>
                  <a:tcPr>
                    <a:solidFill>
                      <a:schemeClr val="bg1"/>
                    </a:solidFill>
                  </a:tcPr>
                </a:tc>
                <a:tc>
                  <a:txBody>
                    <a:bodyPr/>
                    <a:lstStyle/>
                    <a:p>
                      <a:pPr algn="ctr"/>
                      <a:r>
                        <a:rPr lang="en-US" sz="2400" dirty="0"/>
                        <a:t>3.53₁ ₂</a:t>
                      </a:r>
                    </a:p>
                  </a:txBody>
                  <a:tcPr>
                    <a:solidFill>
                      <a:srgbClr val="FFFF00"/>
                    </a:solidFill>
                  </a:tcPr>
                </a:tc>
                <a:extLst>
                  <a:ext uri="{0D108BD9-81ED-4DB2-BD59-A6C34878D82A}">
                    <a16:rowId xmlns:a16="http://schemas.microsoft.com/office/drawing/2014/main" val="1470913046"/>
                  </a:ext>
                </a:extLst>
              </a:tr>
              <a:tr h="677250">
                <a:tc>
                  <a:txBody>
                    <a:bodyPr/>
                    <a:lstStyle/>
                    <a:p>
                      <a:r>
                        <a:rPr lang="en-US" sz="2400" dirty="0"/>
                        <a:t>Fleece + bundled msg (n=200)</a:t>
                      </a:r>
                    </a:p>
                  </a:txBody>
                  <a:tcPr>
                    <a:solidFill>
                      <a:schemeClr val="bg1">
                        <a:lumMod val="95000"/>
                      </a:schemeClr>
                    </a:solidFill>
                  </a:tcPr>
                </a:tc>
                <a:tc>
                  <a:txBody>
                    <a:bodyPr/>
                    <a:lstStyle/>
                    <a:p>
                      <a:pPr algn="ctr"/>
                      <a:r>
                        <a:rPr lang="en-US" sz="2400" dirty="0"/>
                        <a:t>3.58₁ ₂</a:t>
                      </a:r>
                    </a:p>
                  </a:txBody>
                  <a:tcPr>
                    <a:solidFill>
                      <a:srgbClr val="FFFF00"/>
                    </a:solidFill>
                  </a:tcPr>
                </a:tc>
                <a:tc>
                  <a:txBody>
                    <a:bodyPr/>
                    <a:lstStyle/>
                    <a:p>
                      <a:pPr algn="ctr"/>
                      <a:r>
                        <a:rPr lang="en-US" sz="2400" dirty="0"/>
                        <a:t>3.52₁ ₂</a:t>
                      </a:r>
                    </a:p>
                  </a:txBody>
                  <a:tcPr>
                    <a:solidFill>
                      <a:srgbClr val="FFFF00"/>
                    </a:solidFill>
                  </a:tcPr>
                </a:tc>
                <a:tc>
                  <a:txBody>
                    <a:bodyPr/>
                    <a:lstStyle/>
                    <a:p>
                      <a:pPr algn="ctr"/>
                      <a:r>
                        <a:rPr lang="en-US" sz="2400" dirty="0"/>
                        <a:t>3.48₁ ₂</a:t>
                      </a:r>
                    </a:p>
                  </a:txBody>
                  <a:tcPr>
                    <a:solidFill>
                      <a:srgbClr val="FFFF00"/>
                    </a:solidFill>
                  </a:tcPr>
                </a:tc>
                <a:tc>
                  <a:txBody>
                    <a:bodyPr/>
                    <a:lstStyle/>
                    <a:p>
                      <a:pPr algn="ctr"/>
                      <a:r>
                        <a:rPr lang="en-US" sz="2400" dirty="0"/>
                        <a:t>3.61₂</a:t>
                      </a:r>
                    </a:p>
                  </a:txBody>
                  <a:tcPr>
                    <a:solidFill>
                      <a:srgbClr val="FFFF00"/>
                    </a:solidFill>
                  </a:tcPr>
                </a:tc>
                <a:tc>
                  <a:txBody>
                    <a:bodyPr/>
                    <a:lstStyle/>
                    <a:p>
                      <a:pPr algn="ctr"/>
                      <a:r>
                        <a:rPr lang="en-US" sz="2400" dirty="0"/>
                        <a:t>3.55₁ ₂</a:t>
                      </a:r>
                    </a:p>
                  </a:txBody>
                  <a:tcPr>
                    <a:solidFill>
                      <a:srgbClr val="FFFF00"/>
                    </a:solidFill>
                  </a:tcPr>
                </a:tc>
                <a:extLst>
                  <a:ext uri="{0D108BD9-81ED-4DB2-BD59-A6C34878D82A}">
                    <a16:rowId xmlns:a16="http://schemas.microsoft.com/office/drawing/2014/main" val="2172640792"/>
                  </a:ext>
                </a:extLst>
              </a:tr>
              <a:tr h="389478">
                <a:tc>
                  <a:txBody>
                    <a:bodyPr/>
                    <a:lstStyle/>
                    <a:p>
                      <a:r>
                        <a:rPr lang="en-US" sz="2400" dirty="0"/>
                        <a:t>Sea turtle + fleece + bundled msg (n=184)</a:t>
                      </a:r>
                    </a:p>
                  </a:txBody>
                  <a:tcPr>
                    <a:solidFill>
                      <a:schemeClr val="bg1">
                        <a:lumMod val="95000"/>
                      </a:schemeClr>
                    </a:solidFill>
                  </a:tcPr>
                </a:tc>
                <a:tc>
                  <a:txBody>
                    <a:bodyPr/>
                    <a:lstStyle/>
                    <a:p>
                      <a:pPr algn="ctr"/>
                      <a:r>
                        <a:rPr lang="en-US" sz="2400" dirty="0"/>
                        <a:t>3.60₁ ₂</a:t>
                      </a:r>
                    </a:p>
                  </a:txBody>
                  <a:tcPr>
                    <a:solidFill>
                      <a:srgbClr val="FFFF00"/>
                    </a:solidFill>
                  </a:tcPr>
                </a:tc>
                <a:tc>
                  <a:txBody>
                    <a:bodyPr/>
                    <a:lstStyle/>
                    <a:p>
                      <a:pPr algn="ctr"/>
                      <a:r>
                        <a:rPr lang="en-US" sz="2400" dirty="0"/>
                        <a:t>3.42₁ ₂</a:t>
                      </a:r>
                    </a:p>
                  </a:txBody>
                  <a:tcPr>
                    <a:solidFill>
                      <a:srgbClr val="FFFF00"/>
                    </a:solidFill>
                  </a:tcPr>
                </a:tc>
                <a:tc>
                  <a:txBody>
                    <a:bodyPr/>
                    <a:lstStyle/>
                    <a:p>
                      <a:pPr algn="ctr"/>
                      <a:r>
                        <a:rPr lang="en-US" sz="2400" dirty="0"/>
                        <a:t>3.40₁ ₂</a:t>
                      </a:r>
                    </a:p>
                  </a:txBody>
                  <a:tcPr>
                    <a:solidFill>
                      <a:srgbClr val="FFFF00"/>
                    </a:solidFill>
                  </a:tcPr>
                </a:tc>
                <a:tc>
                  <a:txBody>
                    <a:bodyPr/>
                    <a:lstStyle/>
                    <a:p>
                      <a:pPr algn="ctr"/>
                      <a:r>
                        <a:rPr lang="en-US" sz="2400" dirty="0"/>
                        <a:t>3.54</a:t>
                      </a:r>
                    </a:p>
                  </a:txBody>
                  <a:tcPr>
                    <a:solidFill>
                      <a:schemeClr val="bg1"/>
                    </a:solidFill>
                  </a:tcPr>
                </a:tc>
                <a:tc>
                  <a:txBody>
                    <a:bodyPr/>
                    <a:lstStyle/>
                    <a:p>
                      <a:pPr algn="ctr"/>
                      <a:r>
                        <a:rPr lang="en-US" sz="2400" dirty="0"/>
                        <a:t>3.49₁ ₂</a:t>
                      </a:r>
                    </a:p>
                  </a:txBody>
                  <a:tcPr>
                    <a:solidFill>
                      <a:srgbClr val="FFFF00"/>
                    </a:solidFill>
                  </a:tcPr>
                </a:tc>
                <a:extLst>
                  <a:ext uri="{0D108BD9-81ED-4DB2-BD59-A6C34878D82A}">
                    <a16:rowId xmlns:a16="http://schemas.microsoft.com/office/drawing/2014/main" val="585469231"/>
                  </a:ext>
                </a:extLst>
              </a:tr>
              <a:tr h="677250">
                <a:tc>
                  <a:txBody>
                    <a:bodyPr/>
                    <a:lstStyle/>
                    <a:p>
                      <a:r>
                        <a:rPr lang="en-US" sz="2400" dirty="0"/>
                        <a:t>Sea turtle + fleece + hang dry msg (n=189)</a:t>
                      </a:r>
                    </a:p>
                  </a:txBody>
                  <a:tcPr>
                    <a:solidFill>
                      <a:schemeClr val="bg1">
                        <a:lumMod val="95000"/>
                      </a:schemeClr>
                    </a:solidFill>
                  </a:tcPr>
                </a:tc>
                <a:tc>
                  <a:txBody>
                    <a:bodyPr/>
                    <a:lstStyle/>
                    <a:p>
                      <a:pPr algn="ctr"/>
                      <a:r>
                        <a:rPr lang="en-US" sz="2400" dirty="0"/>
                        <a:t>3.56₁ ₂</a:t>
                      </a:r>
                    </a:p>
                  </a:txBody>
                  <a:tcPr>
                    <a:solidFill>
                      <a:srgbClr val="FFFF00"/>
                    </a:solidFill>
                  </a:tcPr>
                </a:tc>
                <a:tc>
                  <a:txBody>
                    <a:bodyPr/>
                    <a:lstStyle/>
                    <a:p>
                      <a:pPr algn="ctr"/>
                      <a:r>
                        <a:rPr lang="en-US" sz="2400" dirty="0"/>
                        <a:t>3.42₁ ₂</a:t>
                      </a:r>
                    </a:p>
                  </a:txBody>
                  <a:tcPr>
                    <a:solidFill>
                      <a:srgbClr val="FFFF00"/>
                    </a:solidFill>
                  </a:tcPr>
                </a:tc>
                <a:tc>
                  <a:txBody>
                    <a:bodyPr/>
                    <a:lstStyle/>
                    <a:p>
                      <a:pPr algn="ctr"/>
                      <a:r>
                        <a:rPr lang="en-US" sz="2400" dirty="0"/>
                        <a:t>3.38₂</a:t>
                      </a:r>
                    </a:p>
                  </a:txBody>
                  <a:tcPr>
                    <a:solidFill>
                      <a:srgbClr val="FFFF00"/>
                    </a:solidFill>
                  </a:tcPr>
                </a:tc>
                <a:tc>
                  <a:txBody>
                    <a:bodyPr/>
                    <a:lstStyle/>
                    <a:p>
                      <a:pPr algn="ctr"/>
                      <a:r>
                        <a:rPr lang="en-US" sz="2400" dirty="0"/>
                        <a:t>3.77₁ ₂</a:t>
                      </a:r>
                    </a:p>
                  </a:txBody>
                  <a:tcPr>
                    <a:solidFill>
                      <a:srgbClr val="FFFF00"/>
                    </a:solidFill>
                  </a:tcPr>
                </a:tc>
                <a:tc>
                  <a:txBody>
                    <a:bodyPr/>
                    <a:lstStyle/>
                    <a:p>
                      <a:pPr algn="ctr"/>
                      <a:r>
                        <a:rPr lang="en-US" sz="2400" dirty="0"/>
                        <a:t>3.53₁ ₂</a:t>
                      </a:r>
                    </a:p>
                  </a:txBody>
                  <a:tcPr>
                    <a:solidFill>
                      <a:srgbClr val="FFFF00"/>
                    </a:solidFill>
                  </a:tcPr>
                </a:tc>
                <a:extLst>
                  <a:ext uri="{0D108BD9-81ED-4DB2-BD59-A6C34878D82A}">
                    <a16:rowId xmlns:a16="http://schemas.microsoft.com/office/drawing/2014/main" val="1388116783"/>
                  </a:ext>
                </a:extLst>
              </a:tr>
            </a:tbl>
          </a:graphicData>
        </a:graphic>
      </p:graphicFrame>
      <p:sp>
        <p:nvSpPr>
          <p:cNvPr id="3" name="TextBox 2">
            <a:extLst>
              <a:ext uri="{FF2B5EF4-FFF2-40B4-BE49-F238E27FC236}">
                <a16:creationId xmlns:a16="http://schemas.microsoft.com/office/drawing/2014/main" id="{09E98067-7D21-4513-1D9E-AA0E72D04A0C}"/>
              </a:ext>
            </a:extLst>
          </p:cNvPr>
          <p:cNvSpPr txBox="1"/>
          <p:nvPr/>
        </p:nvSpPr>
        <p:spPr>
          <a:xfrm>
            <a:off x="525432" y="6211669"/>
            <a:ext cx="11363326" cy="646331"/>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Note: Participants answered on a 1-5 scale from 1=“much less often” to 3=“the same” to 5=“much more often”. </a:t>
            </a:r>
            <a:b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Subscripts indicate significant difference from control (1) or QR scan only control (2). </a:t>
            </a:r>
          </a:p>
        </p:txBody>
      </p:sp>
      <p:sp>
        <p:nvSpPr>
          <p:cNvPr id="5" name="Rectangle 4">
            <a:extLst>
              <a:ext uri="{FF2B5EF4-FFF2-40B4-BE49-F238E27FC236}">
                <a16:creationId xmlns:a16="http://schemas.microsoft.com/office/drawing/2014/main" id="{3ECAA4C2-FF11-9AAA-B3F6-3A40BC0E39F1}"/>
              </a:ext>
            </a:extLst>
          </p:cNvPr>
          <p:cNvSpPr/>
          <p:nvPr/>
        </p:nvSpPr>
        <p:spPr>
          <a:xfrm>
            <a:off x="6096000" y="787400"/>
            <a:ext cx="5607555" cy="533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8067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827688-B536-F130-0BF9-F6C8D0520637}"/>
              </a:ext>
            </a:extLst>
          </p:cNvPr>
          <p:cNvSpPr>
            <a:spLocks noGrp="1"/>
          </p:cNvSpPr>
          <p:nvPr>
            <p:ph type="title"/>
          </p:nvPr>
        </p:nvSpPr>
        <p:spPr/>
        <p:txBody>
          <a:bodyPr>
            <a:normAutofit fontScale="90000"/>
          </a:bodyPr>
          <a:lstStyle/>
          <a:p>
            <a:r>
              <a:rPr lang="en-US" dirty="0"/>
              <a:t>Intentions to engage in efficient laundry </a:t>
            </a:r>
            <a:r>
              <a:rPr lang="en-US" dirty="0" err="1"/>
              <a:t>behaviours</a:t>
            </a:r>
            <a:endParaRPr lang="en-CA" dirty="0"/>
          </a:p>
        </p:txBody>
      </p:sp>
      <p:graphicFrame>
        <p:nvGraphicFramePr>
          <p:cNvPr id="2" name="Table 1">
            <a:extLst>
              <a:ext uri="{FF2B5EF4-FFF2-40B4-BE49-F238E27FC236}">
                <a16:creationId xmlns:a16="http://schemas.microsoft.com/office/drawing/2014/main" id="{4FE9C375-FD80-8F7C-A659-8399A4AE0348}"/>
              </a:ext>
            </a:extLst>
          </p:cNvPr>
          <p:cNvGraphicFramePr>
            <a:graphicFrameLocks noGrp="1"/>
          </p:cNvGraphicFramePr>
          <p:nvPr/>
        </p:nvGraphicFramePr>
        <p:xfrm>
          <a:off x="647699" y="905256"/>
          <a:ext cx="10896601" cy="5103540"/>
        </p:xfrm>
        <a:graphic>
          <a:graphicData uri="http://schemas.openxmlformats.org/drawingml/2006/table">
            <a:tbl>
              <a:tblPr firstRow="1" bandRow="1">
                <a:tableStyleId>{BC89EF96-8CEA-46FF-86C4-4CE0E7609802}</a:tableStyleId>
              </a:tblPr>
              <a:tblGrid>
                <a:gridCol w="4071759">
                  <a:extLst>
                    <a:ext uri="{9D8B030D-6E8A-4147-A177-3AD203B41FA5}">
                      <a16:colId xmlns:a16="http://schemas.microsoft.com/office/drawing/2014/main" val="3668585392"/>
                    </a:ext>
                  </a:extLst>
                </a:gridCol>
                <a:gridCol w="1358480">
                  <a:extLst>
                    <a:ext uri="{9D8B030D-6E8A-4147-A177-3AD203B41FA5}">
                      <a16:colId xmlns:a16="http://schemas.microsoft.com/office/drawing/2014/main" val="2303121777"/>
                    </a:ext>
                  </a:extLst>
                </a:gridCol>
                <a:gridCol w="1272269">
                  <a:extLst>
                    <a:ext uri="{9D8B030D-6E8A-4147-A177-3AD203B41FA5}">
                      <a16:colId xmlns:a16="http://schemas.microsoft.com/office/drawing/2014/main" val="3270349357"/>
                    </a:ext>
                  </a:extLst>
                </a:gridCol>
                <a:gridCol w="1435984">
                  <a:extLst>
                    <a:ext uri="{9D8B030D-6E8A-4147-A177-3AD203B41FA5}">
                      <a16:colId xmlns:a16="http://schemas.microsoft.com/office/drawing/2014/main" val="3667638729"/>
                    </a:ext>
                  </a:extLst>
                </a:gridCol>
                <a:gridCol w="1297474">
                  <a:extLst>
                    <a:ext uri="{9D8B030D-6E8A-4147-A177-3AD203B41FA5}">
                      <a16:colId xmlns:a16="http://schemas.microsoft.com/office/drawing/2014/main" val="1224337286"/>
                    </a:ext>
                  </a:extLst>
                </a:gridCol>
                <a:gridCol w="1460635">
                  <a:extLst>
                    <a:ext uri="{9D8B030D-6E8A-4147-A177-3AD203B41FA5}">
                      <a16:colId xmlns:a16="http://schemas.microsoft.com/office/drawing/2014/main" val="1153525607"/>
                    </a:ext>
                  </a:extLst>
                </a:gridCol>
              </a:tblGrid>
              <a:tr h="677250">
                <a:tc>
                  <a:txBody>
                    <a:bodyPr/>
                    <a:lstStyle/>
                    <a:p>
                      <a:pPr algn="l"/>
                      <a:r>
                        <a:rPr lang="en-US" sz="2400" dirty="0"/>
                        <a:t>Label</a:t>
                      </a:r>
                    </a:p>
                  </a:txBody>
                  <a:tcPr>
                    <a:noFill/>
                  </a:tcPr>
                </a:tc>
                <a:tc>
                  <a:txBody>
                    <a:bodyPr/>
                    <a:lstStyle/>
                    <a:p>
                      <a:pPr algn="ctr"/>
                      <a:r>
                        <a:rPr lang="en-US" sz="2400" dirty="0"/>
                        <a:t>Cold Water</a:t>
                      </a:r>
                    </a:p>
                  </a:txBody>
                  <a:tcPr>
                    <a:noFill/>
                  </a:tcPr>
                </a:tc>
                <a:tc>
                  <a:txBody>
                    <a:bodyPr/>
                    <a:lstStyle/>
                    <a:p>
                      <a:pPr algn="ctr"/>
                      <a:r>
                        <a:rPr lang="en-US" sz="2400" dirty="0" err="1"/>
                        <a:t>Rewear</a:t>
                      </a:r>
                      <a:endParaRPr lang="en-US" sz="2400" dirty="0"/>
                    </a:p>
                  </a:txBody>
                  <a:tcPr>
                    <a:noFill/>
                  </a:tcPr>
                </a:tc>
                <a:tc>
                  <a:txBody>
                    <a:bodyPr/>
                    <a:lstStyle/>
                    <a:p>
                      <a:pPr algn="ctr"/>
                      <a:r>
                        <a:rPr lang="en-US" sz="2400" dirty="0"/>
                        <a:t>Combine Load</a:t>
                      </a:r>
                    </a:p>
                  </a:txBody>
                  <a:tcPr>
                    <a:noFill/>
                  </a:tcPr>
                </a:tc>
                <a:tc>
                  <a:txBody>
                    <a:bodyPr/>
                    <a:lstStyle/>
                    <a:p>
                      <a:pPr algn="ctr"/>
                      <a:r>
                        <a:rPr lang="en-US" sz="2400" dirty="0"/>
                        <a:t>Hang Dry</a:t>
                      </a:r>
                    </a:p>
                  </a:txBody>
                  <a:tcPr>
                    <a:noFill/>
                  </a:tcPr>
                </a:tc>
                <a:tc>
                  <a:txBody>
                    <a:bodyPr/>
                    <a:lstStyle/>
                    <a:p>
                      <a:pPr algn="ctr"/>
                      <a:r>
                        <a:rPr lang="en-US" sz="2400" dirty="0"/>
                        <a:t>Average</a:t>
                      </a:r>
                    </a:p>
                  </a:txBody>
                  <a:tcPr>
                    <a:noFill/>
                  </a:tcPr>
                </a:tc>
                <a:extLst>
                  <a:ext uri="{0D108BD9-81ED-4DB2-BD59-A6C34878D82A}">
                    <a16:rowId xmlns:a16="http://schemas.microsoft.com/office/drawing/2014/main" val="3559910992"/>
                  </a:ext>
                </a:extLst>
              </a:tr>
              <a:tr h="677250">
                <a:tc>
                  <a:txBody>
                    <a:bodyPr/>
                    <a:lstStyle/>
                    <a:p>
                      <a:r>
                        <a:rPr lang="en-US" sz="2400" dirty="0"/>
                        <a:t>Control (n=217)</a:t>
                      </a:r>
                    </a:p>
                  </a:txBody>
                  <a:tcPr>
                    <a:solidFill>
                      <a:schemeClr val="bg1">
                        <a:lumMod val="95000"/>
                      </a:schemeClr>
                    </a:solidFill>
                  </a:tcPr>
                </a:tc>
                <a:tc>
                  <a:txBody>
                    <a:bodyPr/>
                    <a:lstStyle/>
                    <a:p>
                      <a:pPr algn="ctr"/>
                      <a:r>
                        <a:rPr lang="en-US" sz="2400" dirty="0"/>
                        <a:t>3.35</a:t>
                      </a:r>
                    </a:p>
                  </a:txBody>
                  <a:tcPr>
                    <a:solidFill>
                      <a:schemeClr val="bg1"/>
                    </a:solidFill>
                  </a:tcPr>
                </a:tc>
                <a:tc>
                  <a:txBody>
                    <a:bodyPr/>
                    <a:lstStyle/>
                    <a:p>
                      <a:pPr algn="ctr"/>
                      <a:r>
                        <a:rPr lang="en-US" sz="2400" dirty="0"/>
                        <a:t>3.24</a:t>
                      </a:r>
                    </a:p>
                  </a:txBody>
                  <a:tcPr>
                    <a:solidFill>
                      <a:schemeClr val="bg1"/>
                    </a:solidFill>
                  </a:tcPr>
                </a:tc>
                <a:tc>
                  <a:txBody>
                    <a:bodyPr/>
                    <a:lstStyle/>
                    <a:p>
                      <a:pPr algn="ctr"/>
                      <a:r>
                        <a:rPr lang="en-US" sz="2400" dirty="0"/>
                        <a:t>3.27</a:t>
                      </a:r>
                    </a:p>
                  </a:txBody>
                  <a:tcPr>
                    <a:solidFill>
                      <a:schemeClr val="bg1"/>
                    </a:solidFill>
                  </a:tcPr>
                </a:tc>
                <a:tc>
                  <a:txBody>
                    <a:bodyPr/>
                    <a:lstStyle/>
                    <a:p>
                      <a:pPr algn="ctr"/>
                      <a:r>
                        <a:rPr lang="en-US" sz="2400" dirty="0"/>
                        <a:t>3.53</a:t>
                      </a:r>
                    </a:p>
                  </a:txBody>
                  <a:tcPr>
                    <a:solidFill>
                      <a:schemeClr val="bg1"/>
                    </a:solidFill>
                  </a:tcPr>
                </a:tc>
                <a:tc>
                  <a:txBody>
                    <a:bodyPr/>
                    <a:lstStyle/>
                    <a:p>
                      <a:pPr algn="ctr"/>
                      <a:r>
                        <a:rPr lang="en-US" sz="2400" dirty="0"/>
                        <a:t>3.34</a:t>
                      </a:r>
                    </a:p>
                  </a:txBody>
                  <a:tcPr>
                    <a:solidFill>
                      <a:schemeClr val="bg1"/>
                    </a:solidFill>
                  </a:tcPr>
                </a:tc>
                <a:extLst>
                  <a:ext uri="{0D108BD9-81ED-4DB2-BD59-A6C34878D82A}">
                    <a16:rowId xmlns:a16="http://schemas.microsoft.com/office/drawing/2014/main" val="4007766413"/>
                  </a:ext>
                </a:extLst>
              </a:tr>
              <a:tr h="389478">
                <a:tc>
                  <a:txBody>
                    <a:bodyPr/>
                    <a:lstStyle/>
                    <a:p>
                      <a:r>
                        <a:rPr lang="en-CA" sz="2400" kern="1200" dirty="0">
                          <a:solidFill>
                            <a:schemeClr val="tx1"/>
                          </a:solidFill>
                          <a:effectLst/>
                          <a:latin typeface="+mn-lt"/>
                          <a:ea typeface="+mn-ea"/>
                          <a:cs typeface="+mn-cs"/>
                        </a:rPr>
                        <a:t>QR Scan Only Control (n=185)</a:t>
                      </a:r>
                      <a:endParaRPr lang="en-US" sz="2400" dirty="0"/>
                    </a:p>
                  </a:txBody>
                  <a:tcPr>
                    <a:solidFill>
                      <a:schemeClr val="bg1">
                        <a:lumMod val="95000"/>
                      </a:schemeClr>
                    </a:solidFill>
                  </a:tcPr>
                </a:tc>
                <a:tc>
                  <a:txBody>
                    <a:bodyPr/>
                    <a:lstStyle/>
                    <a:p>
                      <a:pPr algn="ctr"/>
                      <a:r>
                        <a:rPr lang="en-US" sz="2400" dirty="0"/>
                        <a:t>3.25</a:t>
                      </a:r>
                    </a:p>
                  </a:txBody>
                  <a:tcPr>
                    <a:solidFill>
                      <a:schemeClr val="bg1"/>
                    </a:solidFill>
                  </a:tcPr>
                </a:tc>
                <a:tc>
                  <a:txBody>
                    <a:bodyPr/>
                    <a:lstStyle/>
                    <a:p>
                      <a:pPr algn="ctr"/>
                      <a:r>
                        <a:rPr lang="en-US" sz="2400" dirty="0"/>
                        <a:t>3.10</a:t>
                      </a:r>
                    </a:p>
                  </a:txBody>
                  <a:tcPr>
                    <a:solidFill>
                      <a:schemeClr val="bg1"/>
                    </a:solidFill>
                  </a:tcPr>
                </a:tc>
                <a:tc>
                  <a:txBody>
                    <a:bodyPr/>
                    <a:lstStyle/>
                    <a:p>
                      <a:pPr algn="ctr"/>
                      <a:r>
                        <a:rPr lang="en-US" sz="2400" dirty="0"/>
                        <a:t>3.19</a:t>
                      </a:r>
                    </a:p>
                  </a:txBody>
                  <a:tcPr>
                    <a:solidFill>
                      <a:schemeClr val="bg1"/>
                    </a:solidFill>
                  </a:tcPr>
                </a:tc>
                <a:tc>
                  <a:txBody>
                    <a:bodyPr/>
                    <a:lstStyle/>
                    <a:p>
                      <a:pPr algn="ctr"/>
                      <a:r>
                        <a:rPr lang="en-US" sz="2400" dirty="0"/>
                        <a:t>3.44</a:t>
                      </a:r>
                    </a:p>
                  </a:txBody>
                  <a:tcPr>
                    <a:solidFill>
                      <a:schemeClr val="bg1"/>
                    </a:solidFill>
                  </a:tcPr>
                </a:tc>
                <a:tc>
                  <a:txBody>
                    <a:bodyPr/>
                    <a:lstStyle/>
                    <a:p>
                      <a:pPr algn="ctr"/>
                      <a:r>
                        <a:rPr lang="en-US" sz="2400" dirty="0"/>
                        <a:t>3.25</a:t>
                      </a:r>
                    </a:p>
                  </a:txBody>
                  <a:tcPr>
                    <a:solidFill>
                      <a:schemeClr val="bg1"/>
                    </a:solidFill>
                  </a:tcPr>
                </a:tc>
                <a:extLst>
                  <a:ext uri="{0D108BD9-81ED-4DB2-BD59-A6C34878D82A}">
                    <a16:rowId xmlns:a16="http://schemas.microsoft.com/office/drawing/2014/main" val="133986549"/>
                  </a:ext>
                </a:extLst>
              </a:tr>
              <a:tr h="677250">
                <a:tc>
                  <a:txBody>
                    <a:bodyPr/>
                    <a:lstStyle/>
                    <a:p>
                      <a:r>
                        <a:rPr lang="en-US" sz="2400" dirty="0"/>
                        <a:t>Sea turtle + bundled msg </a:t>
                      </a:r>
                      <a:r>
                        <a:rPr lang="en-CA" sz="2400" kern="1200" dirty="0">
                          <a:solidFill>
                            <a:schemeClr val="tx1"/>
                          </a:solidFill>
                          <a:effectLst/>
                          <a:latin typeface="+mn-lt"/>
                          <a:ea typeface="+mn-ea"/>
                          <a:cs typeface="+mn-cs"/>
                        </a:rPr>
                        <a:t>(n=189)</a:t>
                      </a:r>
                      <a:endParaRPr lang="en-US" sz="2400" dirty="0"/>
                    </a:p>
                  </a:txBody>
                  <a:tcPr>
                    <a:solidFill>
                      <a:schemeClr val="bg1">
                        <a:lumMod val="95000"/>
                      </a:schemeClr>
                    </a:solidFill>
                  </a:tcPr>
                </a:tc>
                <a:tc>
                  <a:txBody>
                    <a:bodyPr/>
                    <a:lstStyle/>
                    <a:p>
                      <a:pPr algn="ctr"/>
                      <a:r>
                        <a:rPr lang="en-US" sz="2400" dirty="0"/>
                        <a:t>3.61₁ ₂</a:t>
                      </a:r>
                    </a:p>
                  </a:txBody>
                  <a:tcPr>
                    <a:solidFill>
                      <a:srgbClr val="FFFF00"/>
                    </a:solidFill>
                  </a:tcPr>
                </a:tc>
                <a:tc>
                  <a:txBody>
                    <a:bodyPr/>
                    <a:lstStyle/>
                    <a:p>
                      <a:pPr algn="ctr"/>
                      <a:r>
                        <a:rPr lang="en-US" sz="2400" dirty="0"/>
                        <a:t>3.47₁ ₂</a:t>
                      </a:r>
                    </a:p>
                  </a:txBody>
                  <a:tcPr>
                    <a:solidFill>
                      <a:srgbClr val="FFFF00"/>
                    </a:solidFill>
                  </a:tcPr>
                </a:tc>
                <a:tc>
                  <a:txBody>
                    <a:bodyPr/>
                    <a:lstStyle/>
                    <a:p>
                      <a:pPr algn="ctr"/>
                      <a:r>
                        <a:rPr lang="en-US" sz="2400" dirty="0"/>
                        <a:t>3.46₁ ₂</a:t>
                      </a:r>
                    </a:p>
                  </a:txBody>
                  <a:tcPr>
                    <a:solidFill>
                      <a:srgbClr val="FFFF00"/>
                    </a:solidFill>
                  </a:tcPr>
                </a:tc>
                <a:tc>
                  <a:txBody>
                    <a:bodyPr/>
                    <a:lstStyle/>
                    <a:p>
                      <a:pPr algn="ctr"/>
                      <a:r>
                        <a:rPr lang="en-US" sz="2400" dirty="0"/>
                        <a:t>3.60</a:t>
                      </a:r>
                    </a:p>
                  </a:txBody>
                  <a:tcPr>
                    <a:solidFill>
                      <a:schemeClr val="bg1"/>
                    </a:solidFill>
                  </a:tcPr>
                </a:tc>
                <a:tc>
                  <a:txBody>
                    <a:bodyPr/>
                    <a:lstStyle/>
                    <a:p>
                      <a:pPr algn="ctr"/>
                      <a:r>
                        <a:rPr lang="en-US" sz="2400" dirty="0"/>
                        <a:t>3.53₁ ₂</a:t>
                      </a:r>
                    </a:p>
                  </a:txBody>
                  <a:tcPr>
                    <a:solidFill>
                      <a:srgbClr val="FFFF00"/>
                    </a:solidFill>
                  </a:tcPr>
                </a:tc>
                <a:extLst>
                  <a:ext uri="{0D108BD9-81ED-4DB2-BD59-A6C34878D82A}">
                    <a16:rowId xmlns:a16="http://schemas.microsoft.com/office/drawing/2014/main" val="1470913046"/>
                  </a:ext>
                </a:extLst>
              </a:tr>
              <a:tr h="677250">
                <a:tc>
                  <a:txBody>
                    <a:bodyPr/>
                    <a:lstStyle/>
                    <a:p>
                      <a:r>
                        <a:rPr lang="en-US" sz="2400" dirty="0"/>
                        <a:t>Fleece + bundled msg (n=200)</a:t>
                      </a:r>
                    </a:p>
                  </a:txBody>
                  <a:tcPr>
                    <a:solidFill>
                      <a:schemeClr val="bg1">
                        <a:lumMod val="95000"/>
                      </a:schemeClr>
                    </a:solidFill>
                  </a:tcPr>
                </a:tc>
                <a:tc>
                  <a:txBody>
                    <a:bodyPr/>
                    <a:lstStyle/>
                    <a:p>
                      <a:pPr algn="ctr"/>
                      <a:r>
                        <a:rPr lang="en-US" sz="2400" dirty="0"/>
                        <a:t>3.58₁ ₂</a:t>
                      </a:r>
                    </a:p>
                  </a:txBody>
                  <a:tcPr>
                    <a:solidFill>
                      <a:srgbClr val="FFFF00"/>
                    </a:solidFill>
                  </a:tcPr>
                </a:tc>
                <a:tc>
                  <a:txBody>
                    <a:bodyPr/>
                    <a:lstStyle/>
                    <a:p>
                      <a:pPr algn="ctr"/>
                      <a:r>
                        <a:rPr lang="en-US" sz="2400" dirty="0"/>
                        <a:t>3.52₁ ₂</a:t>
                      </a:r>
                    </a:p>
                  </a:txBody>
                  <a:tcPr>
                    <a:solidFill>
                      <a:srgbClr val="FFFF00"/>
                    </a:solidFill>
                  </a:tcPr>
                </a:tc>
                <a:tc>
                  <a:txBody>
                    <a:bodyPr/>
                    <a:lstStyle/>
                    <a:p>
                      <a:pPr algn="ctr"/>
                      <a:r>
                        <a:rPr lang="en-US" sz="2400" dirty="0"/>
                        <a:t>3.48₁ ₂</a:t>
                      </a:r>
                    </a:p>
                  </a:txBody>
                  <a:tcPr>
                    <a:solidFill>
                      <a:srgbClr val="FFFF00"/>
                    </a:solidFill>
                  </a:tcPr>
                </a:tc>
                <a:tc>
                  <a:txBody>
                    <a:bodyPr/>
                    <a:lstStyle/>
                    <a:p>
                      <a:pPr algn="ctr"/>
                      <a:r>
                        <a:rPr lang="en-US" sz="2400" dirty="0"/>
                        <a:t>3.61₂</a:t>
                      </a:r>
                    </a:p>
                  </a:txBody>
                  <a:tcPr>
                    <a:solidFill>
                      <a:srgbClr val="FFFF00"/>
                    </a:solidFill>
                  </a:tcPr>
                </a:tc>
                <a:tc>
                  <a:txBody>
                    <a:bodyPr/>
                    <a:lstStyle/>
                    <a:p>
                      <a:pPr algn="ctr"/>
                      <a:r>
                        <a:rPr lang="en-US" sz="2400" dirty="0"/>
                        <a:t>3.55₁ ₂</a:t>
                      </a:r>
                    </a:p>
                  </a:txBody>
                  <a:tcPr>
                    <a:solidFill>
                      <a:srgbClr val="FFFF00"/>
                    </a:solidFill>
                  </a:tcPr>
                </a:tc>
                <a:extLst>
                  <a:ext uri="{0D108BD9-81ED-4DB2-BD59-A6C34878D82A}">
                    <a16:rowId xmlns:a16="http://schemas.microsoft.com/office/drawing/2014/main" val="2172640792"/>
                  </a:ext>
                </a:extLst>
              </a:tr>
              <a:tr h="389478">
                <a:tc>
                  <a:txBody>
                    <a:bodyPr/>
                    <a:lstStyle/>
                    <a:p>
                      <a:r>
                        <a:rPr lang="en-US" sz="2400" dirty="0"/>
                        <a:t>Sea turtle + fleece + bundled msg (n=184)</a:t>
                      </a:r>
                    </a:p>
                  </a:txBody>
                  <a:tcPr>
                    <a:solidFill>
                      <a:schemeClr val="bg1">
                        <a:lumMod val="95000"/>
                      </a:schemeClr>
                    </a:solidFill>
                  </a:tcPr>
                </a:tc>
                <a:tc>
                  <a:txBody>
                    <a:bodyPr/>
                    <a:lstStyle/>
                    <a:p>
                      <a:pPr algn="ctr"/>
                      <a:r>
                        <a:rPr lang="en-US" sz="2400" dirty="0"/>
                        <a:t>3.60₁ ₂</a:t>
                      </a:r>
                    </a:p>
                  </a:txBody>
                  <a:tcPr>
                    <a:solidFill>
                      <a:srgbClr val="FFFF00"/>
                    </a:solidFill>
                  </a:tcPr>
                </a:tc>
                <a:tc>
                  <a:txBody>
                    <a:bodyPr/>
                    <a:lstStyle/>
                    <a:p>
                      <a:pPr algn="ctr"/>
                      <a:r>
                        <a:rPr lang="en-US" sz="2400" dirty="0"/>
                        <a:t>3.42₁ ₂</a:t>
                      </a:r>
                    </a:p>
                  </a:txBody>
                  <a:tcPr>
                    <a:solidFill>
                      <a:srgbClr val="FFFF00"/>
                    </a:solidFill>
                  </a:tcPr>
                </a:tc>
                <a:tc>
                  <a:txBody>
                    <a:bodyPr/>
                    <a:lstStyle/>
                    <a:p>
                      <a:pPr algn="ctr"/>
                      <a:r>
                        <a:rPr lang="en-US" sz="2400" dirty="0"/>
                        <a:t>3.40₁ ₂</a:t>
                      </a:r>
                    </a:p>
                  </a:txBody>
                  <a:tcPr>
                    <a:solidFill>
                      <a:srgbClr val="FFFF00"/>
                    </a:solidFill>
                  </a:tcPr>
                </a:tc>
                <a:tc>
                  <a:txBody>
                    <a:bodyPr/>
                    <a:lstStyle/>
                    <a:p>
                      <a:pPr algn="ctr"/>
                      <a:r>
                        <a:rPr lang="en-US" sz="2400" dirty="0"/>
                        <a:t>3.54</a:t>
                      </a:r>
                    </a:p>
                  </a:txBody>
                  <a:tcPr>
                    <a:solidFill>
                      <a:schemeClr val="bg1"/>
                    </a:solidFill>
                  </a:tcPr>
                </a:tc>
                <a:tc>
                  <a:txBody>
                    <a:bodyPr/>
                    <a:lstStyle/>
                    <a:p>
                      <a:pPr algn="ctr"/>
                      <a:r>
                        <a:rPr lang="en-US" sz="2400" dirty="0"/>
                        <a:t>3.49₁ ₂</a:t>
                      </a:r>
                    </a:p>
                  </a:txBody>
                  <a:tcPr>
                    <a:solidFill>
                      <a:srgbClr val="FFFF00"/>
                    </a:solidFill>
                  </a:tcPr>
                </a:tc>
                <a:extLst>
                  <a:ext uri="{0D108BD9-81ED-4DB2-BD59-A6C34878D82A}">
                    <a16:rowId xmlns:a16="http://schemas.microsoft.com/office/drawing/2014/main" val="585469231"/>
                  </a:ext>
                </a:extLst>
              </a:tr>
              <a:tr h="677250">
                <a:tc>
                  <a:txBody>
                    <a:bodyPr/>
                    <a:lstStyle/>
                    <a:p>
                      <a:r>
                        <a:rPr lang="en-US" sz="2400" dirty="0"/>
                        <a:t>Sea turtle + fleece + hang dry msg (n=189)</a:t>
                      </a:r>
                    </a:p>
                  </a:txBody>
                  <a:tcPr>
                    <a:solidFill>
                      <a:schemeClr val="bg1">
                        <a:lumMod val="95000"/>
                      </a:schemeClr>
                    </a:solidFill>
                  </a:tcPr>
                </a:tc>
                <a:tc>
                  <a:txBody>
                    <a:bodyPr/>
                    <a:lstStyle/>
                    <a:p>
                      <a:pPr algn="ctr"/>
                      <a:r>
                        <a:rPr lang="en-US" sz="2400" dirty="0"/>
                        <a:t>3.56₁ ₂</a:t>
                      </a:r>
                    </a:p>
                  </a:txBody>
                  <a:tcPr>
                    <a:solidFill>
                      <a:srgbClr val="FFFF00"/>
                    </a:solidFill>
                  </a:tcPr>
                </a:tc>
                <a:tc>
                  <a:txBody>
                    <a:bodyPr/>
                    <a:lstStyle/>
                    <a:p>
                      <a:pPr algn="ctr"/>
                      <a:r>
                        <a:rPr lang="en-US" sz="2400" dirty="0"/>
                        <a:t>3.42₁ ₂</a:t>
                      </a:r>
                    </a:p>
                  </a:txBody>
                  <a:tcPr>
                    <a:solidFill>
                      <a:srgbClr val="FFFF00"/>
                    </a:solidFill>
                  </a:tcPr>
                </a:tc>
                <a:tc>
                  <a:txBody>
                    <a:bodyPr/>
                    <a:lstStyle/>
                    <a:p>
                      <a:pPr algn="ctr"/>
                      <a:r>
                        <a:rPr lang="en-US" sz="2400" dirty="0"/>
                        <a:t>3.38₂</a:t>
                      </a:r>
                    </a:p>
                  </a:txBody>
                  <a:tcPr>
                    <a:solidFill>
                      <a:srgbClr val="FFFF00"/>
                    </a:solidFill>
                  </a:tcPr>
                </a:tc>
                <a:tc>
                  <a:txBody>
                    <a:bodyPr/>
                    <a:lstStyle/>
                    <a:p>
                      <a:pPr algn="ctr"/>
                      <a:r>
                        <a:rPr lang="en-US" sz="2400" dirty="0"/>
                        <a:t>3.77₁ ₂</a:t>
                      </a:r>
                    </a:p>
                  </a:txBody>
                  <a:tcPr>
                    <a:solidFill>
                      <a:srgbClr val="FFFF00"/>
                    </a:solidFill>
                  </a:tcPr>
                </a:tc>
                <a:tc>
                  <a:txBody>
                    <a:bodyPr/>
                    <a:lstStyle/>
                    <a:p>
                      <a:pPr algn="ctr"/>
                      <a:r>
                        <a:rPr lang="en-US" sz="2400" dirty="0"/>
                        <a:t>3.53₁ ₂</a:t>
                      </a:r>
                    </a:p>
                  </a:txBody>
                  <a:tcPr>
                    <a:solidFill>
                      <a:srgbClr val="FFFF00"/>
                    </a:solidFill>
                  </a:tcPr>
                </a:tc>
                <a:extLst>
                  <a:ext uri="{0D108BD9-81ED-4DB2-BD59-A6C34878D82A}">
                    <a16:rowId xmlns:a16="http://schemas.microsoft.com/office/drawing/2014/main" val="1388116783"/>
                  </a:ext>
                </a:extLst>
              </a:tr>
            </a:tbl>
          </a:graphicData>
        </a:graphic>
      </p:graphicFrame>
      <p:sp>
        <p:nvSpPr>
          <p:cNvPr id="3" name="TextBox 2">
            <a:extLst>
              <a:ext uri="{FF2B5EF4-FFF2-40B4-BE49-F238E27FC236}">
                <a16:creationId xmlns:a16="http://schemas.microsoft.com/office/drawing/2014/main" id="{09E98067-7D21-4513-1D9E-AA0E72D04A0C}"/>
              </a:ext>
            </a:extLst>
          </p:cNvPr>
          <p:cNvSpPr txBox="1"/>
          <p:nvPr/>
        </p:nvSpPr>
        <p:spPr>
          <a:xfrm>
            <a:off x="525432" y="6211669"/>
            <a:ext cx="11363326" cy="646331"/>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Note: Participants answered on a 1-5 scale from 1=“much less often” to 3=“the same” to 5=“much more often”. </a:t>
            </a:r>
            <a:b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Subscripts indicate significant difference from control (1) or QR scan only control (2). </a:t>
            </a:r>
          </a:p>
        </p:txBody>
      </p:sp>
    </p:spTree>
    <p:extLst>
      <p:ext uri="{BB962C8B-B14F-4D97-AF65-F5344CB8AC3E}">
        <p14:creationId xmlns:p14="http://schemas.microsoft.com/office/powerpoint/2010/main" val="3283916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827688-B536-F130-0BF9-F6C8D0520637}"/>
              </a:ext>
            </a:extLst>
          </p:cNvPr>
          <p:cNvSpPr>
            <a:spLocks noGrp="1"/>
          </p:cNvSpPr>
          <p:nvPr>
            <p:ph type="title"/>
          </p:nvPr>
        </p:nvSpPr>
        <p:spPr/>
        <p:txBody>
          <a:bodyPr>
            <a:normAutofit fontScale="90000"/>
          </a:bodyPr>
          <a:lstStyle/>
          <a:p>
            <a:r>
              <a:rPr lang="en-US" dirty="0"/>
              <a:t>Intentions to engage in efficient laundry </a:t>
            </a:r>
            <a:r>
              <a:rPr lang="en-US" dirty="0" err="1"/>
              <a:t>behaviours</a:t>
            </a:r>
            <a:endParaRPr lang="en-CA" dirty="0"/>
          </a:p>
        </p:txBody>
      </p:sp>
      <p:sp>
        <p:nvSpPr>
          <p:cNvPr id="5" name="Content Placeholder 4">
            <a:extLst>
              <a:ext uri="{FF2B5EF4-FFF2-40B4-BE49-F238E27FC236}">
                <a16:creationId xmlns:a16="http://schemas.microsoft.com/office/drawing/2014/main" id="{30582068-C191-E05A-2E77-B4D08E0D96FD}"/>
              </a:ext>
            </a:extLst>
          </p:cNvPr>
          <p:cNvSpPr>
            <a:spLocks noGrp="1"/>
          </p:cNvSpPr>
          <p:nvPr>
            <p:ph idx="1"/>
          </p:nvPr>
        </p:nvSpPr>
        <p:spPr/>
        <p:txBody>
          <a:bodyPr/>
          <a:lstStyle/>
          <a:p>
            <a:pPr marL="0" indent="0">
              <a:buNone/>
            </a:pPr>
            <a:r>
              <a:rPr lang="en-US" dirty="0"/>
              <a:t>Summary:</a:t>
            </a:r>
          </a:p>
          <a:p>
            <a:r>
              <a:rPr lang="en-US" b="0" dirty="0"/>
              <a:t>All decals increased intentions to improve </a:t>
            </a:r>
            <a:r>
              <a:rPr lang="en-US" b="0" dirty="0" err="1"/>
              <a:t>behaviours</a:t>
            </a:r>
            <a:endParaRPr lang="en-US" b="0" dirty="0"/>
          </a:p>
          <a:p>
            <a:r>
              <a:rPr lang="en-US" b="0" dirty="0"/>
              <a:t>Roughly equally effective on intentions</a:t>
            </a:r>
          </a:p>
          <a:p>
            <a:pPr marL="0" indent="0">
              <a:buNone/>
            </a:pPr>
            <a:endParaRPr lang="en-CA" dirty="0"/>
          </a:p>
        </p:txBody>
      </p:sp>
      <p:pic>
        <p:nvPicPr>
          <p:cNvPr id="2" name="Picture 1">
            <a:extLst>
              <a:ext uri="{FF2B5EF4-FFF2-40B4-BE49-F238E27FC236}">
                <a16:creationId xmlns:a16="http://schemas.microsoft.com/office/drawing/2014/main" id="{AA041DA1-6B62-D0DC-FB08-BEBB878AE6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285" y="3077419"/>
            <a:ext cx="2068194" cy="3365807"/>
          </a:xfrm>
          <a:prstGeom prst="rect">
            <a:avLst/>
          </a:prstGeom>
        </p:spPr>
      </p:pic>
      <p:pic>
        <p:nvPicPr>
          <p:cNvPr id="3" name="Picture 2">
            <a:extLst>
              <a:ext uri="{FF2B5EF4-FFF2-40B4-BE49-F238E27FC236}">
                <a16:creationId xmlns:a16="http://schemas.microsoft.com/office/drawing/2014/main" id="{BF8EFF58-4640-4520-AB78-7ED97522A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1543" y="3059289"/>
            <a:ext cx="2128902" cy="3365807"/>
          </a:xfrm>
          <a:prstGeom prst="rect">
            <a:avLst/>
          </a:prstGeom>
        </p:spPr>
      </p:pic>
      <p:pic>
        <p:nvPicPr>
          <p:cNvPr id="6" name="Picture 5">
            <a:extLst>
              <a:ext uri="{FF2B5EF4-FFF2-40B4-BE49-F238E27FC236}">
                <a16:creationId xmlns:a16="http://schemas.microsoft.com/office/drawing/2014/main" id="{6D4BA217-482D-5502-23D6-9E4FB6A4BC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4509" y="3059288"/>
            <a:ext cx="2044387" cy="3365807"/>
          </a:xfrm>
          <a:prstGeom prst="rect">
            <a:avLst/>
          </a:prstGeom>
        </p:spPr>
      </p:pic>
      <p:pic>
        <p:nvPicPr>
          <p:cNvPr id="7" name="Picture 6">
            <a:extLst>
              <a:ext uri="{FF2B5EF4-FFF2-40B4-BE49-F238E27FC236}">
                <a16:creationId xmlns:a16="http://schemas.microsoft.com/office/drawing/2014/main" id="{EA602161-BD70-A8F9-C217-C2C9AF27E9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2960" y="3095551"/>
            <a:ext cx="2044387" cy="3329544"/>
          </a:xfrm>
          <a:prstGeom prst="rect">
            <a:avLst/>
          </a:prstGeom>
        </p:spPr>
      </p:pic>
      <p:pic>
        <p:nvPicPr>
          <p:cNvPr id="9" name="Picture 8">
            <a:extLst>
              <a:ext uri="{FF2B5EF4-FFF2-40B4-BE49-F238E27FC236}">
                <a16:creationId xmlns:a16="http://schemas.microsoft.com/office/drawing/2014/main" id="{4A38C79A-1D8C-167F-9927-66D5BA721618}"/>
              </a:ext>
            </a:extLst>
          </p:cNvPr>
          <p:cNvPicPr>
            <a:picLocks noChangeAspect="1"/>
          </p:cNvPicPr>
          <p:nvPr/>
        </p:nvPicPr>
        <p:blipFill>
          <a:blip r:embed="rId6"/>
          <a:stretch>
            <a:fillRect/>
          </a:stretch>
        </p:blipFill>
        <p:spPr>
          <a:xfrm>
            <a:off x="2540489" y="2598263"/>
            <a:ext cx="425786" cy="425786"/>
          </a:xfrm>
          <a:prstGeom prst="rect">
            <a:avLst/>
          </a:prstGeom>
        </p:spPr>
      </p:pic>
      <p:pic>
        <p:nvPicPr>
          <p:cNvPr id="10" name="Picture 9">
            <a:extLst>
              <a:ext uri="{FF2B5EF4-FFF2-40B4-BE49-F238E27FC236}">
                <a16:creationId xmlns:a16="http://schemas.microsoft.com/office/drawing/2014/main" id="{43841243-88B2-A032-7170-6E7D26AC70EE}"/>
              </a:ext>
            </a:extLst>
          </p:cNvPr>
          <p:cNvPicPr>
            <a:picLocks noChangeAspect="1"/>
          </p:cNvPicPr>
          <p:nvPr/>
        </p:nvPicPr>
        <p:blipFill>
          <a:blip r:embed="rId6"/>
          <a:stretch>
            <a:fillRect/>
          </a:stretch>
        </p:blipFill>
        <p:spPr>
          <a:xfrm>
            <a:off x="4966189" y="2598263"/>
            <a:ext cx="425786" cy="425786"/>
          </a:xfrm>
          <a:prstGeom prst="rect">
            <a:avLst/>
          </a:prstGeom>
        </p:spPr>
      </p:pic>
      <p:pic>
        <p:nvPicPr>
          <p:cNvPr id="11" name="Picture 10">
            <a:extLst>
              <a:ext uri="{FF2B5EF4-FFF2-40B4-BE49-F238E27FC236}">
                <a16:creationId xmlns:a16="http://schemas.microsoft.com/office/drawing/2014/main" id="{A64D1C26-0C58-3652-6959-DAB668CCE45A}"/>
              </a:ext>
            </a:extLst>
          </p:cNvPr>
          <p:cNvPicPr>
            <a:picLocks noChangeAspect="1"/>
          </p:cNvPicPr>
          <p:nvPr/>
        </p:nvPicPr>
        <p:blipFill>
          <a:blip r:embed="rId6"/>
          <a:stretch>
            <a:fillRect/>
          </a:stretch>
        </p:blipFill>
        <p:spPr>
          <a:xfrm>
            <a:off x="7328389" y="2623663"/>
            <a:ext cx="425786" cy="425786"/>
          </a:xfrm>
          <a:prstGeom prst="rect">
            <a:avLst/>
          </a:prstGeom>
        </p:spPr>
      </p:pic>
      <p:pic>
        <p:nvPicPr>
          <p:cNvPr id="12" name="Picture 11">
            <a:extLst>
              <a:ext uri="{FF2B5EF4-FFF2-40B4-BE49-F238E27FC236}">
                <a16:creationId xmlns:a16="http://schemas.microsoft.com/office/drawing/2014/main" id="{737C0237-4F2C-98ED-0613-FE60DB5E5CCD}"/>
              </a:ext>
            </a:extLst>
          </p:cNvPr>
          <p:cNvPicPr>
            <a:picLocks noChangeAspect="1"/>
          </p:cNvPicPr>
          <p:nvPr/>
        </p:nvPicPr>
        <p:blipFill>
          <a:blip r:embed="rId6"/>
          <a:stretch>
            <a:fillRect/>
          </a:stretch>
        </p:blipFill>
        <p:spPr>
          <a:xfrm>
            <a:off x="9690589" y="2623663"/>
            <a:ext cx="425786" cy="425786"/>
          </a:xfrm>
          <a:prstGeom prst="rect">
            <a:avLst/>
          </a:prstGeom>
        </p:spPr>
      </p:pic>
    </p:spTree>
    <p:extLst>
      <p:ext uri="{BB962C8B-B14F-4D97-AF65-F5344CB8AC3E}">
        <p14:creationId xmlns:p14="http://schemas.microsoft.com/office/powerpoint/2010/main" val="2842452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827688-B536-F130-0BF9-F6C8D0520637}"/>
              </a:ext>
            </a:extLst>
          </p:cNvPr>
          <p:cNvSpPr>
            <a:spLocks noGrp="1"/>
          </p:cNvSpPr>
          <p:nvPr>
            <p:ph type="title"/>
          </p:nvPr>
        </p:nvSpPr>
        <p:spPr/>
        <p:txBody>
          <a:bodyPr>
            <a:normAutofit fontScale="90000"/>
          </a:bodyPr>
          <a:lstStyle/>
          <a:p>
            <a:r>
              <a:rPr lang="en-US" dirty="0"/>
              <a:t>Co-Authors &amp; Partners</a:t>
            </a:r>
            <a:endParaRPr lang="en-CA" dirty="0"/>
          </a:p>
        </p:txBody>
      </p:sp>
      <p:sp>
        <p:nvSpPr>
          <p:cNvPr id="5" name="Content Placeholder 4">
            <a:extLst>
              <a:ext uri="{FF2B5EF4-FFF2-40B4-BE49-F238E27FC236}">
                <a16:creationId xmlns:a16="http://schemas.microsoft.com/office/drawing/2014/main" id="{30582068-C191-E05A-2E77-B4D08E0D96FD}"/>
              </a:ext>
            </a:extLst>
          </p:cNvPr>
          <p:cNvSpPr>
            <a:spLocks noGrp="1"/>
          </p:cNvSpPr>
          <p:nvPr>
            <p:ph idx="1"/>
          </p:nvPr>
        </p:nvSpPr>
        <p:spPr>
          <a:xfrm>
            <a:off x="482069" y="979441"/>
            <a:ext cx="5302282" cy="5197522"/>
          </a:xfrm>
        </p:spPr>
        <p:txBody>
          <a:bodyPr/>
          <a:lstStyle/>
          <a:p>
            <a:pPr marL="0" indent="0">
              <a:buNone/>
            </a:pPr>
            <a:r>
              <a:rPr lang="en-CA" dirty="0"/>
              <a:t>UBC</a:t>
            </a:r>
          </a:p>
          <a:p>
            <a:r>
              <a:rPr lang="en-CA" b="0" dirty="0"/>
              <a:t>David Hardisty</a:t>
            </a:r>
          </a:p>
          <a:p>
            <a:r>
              <a:rPr lang="en-CA" b="0" dirty="0"/>
              <a:t>Kirstin Appelt</a:t>
            </a:r>
          </a:p>
          <a:p>
            <a:r>
              <a:rPr lang="en-CA" b="0" dirty="0"/>
              <a:t>Sid Mookerjee </a:t>
            </a:r>
          </a:p>
          <a:p>
            <a:r>
              <a:rPr lang="en-CA" b="0" dirty="0" err="1"/>
              <a:t>Yanwen</a:t>
            </a:r>
            <a:r>
              <a:rPr lang="en-CA" b="0" dirty="0"/>
              <a:t> Wang</a:t>
            </a:r>
          </a:p>
          <a:p>
            <a:r>
              <a:rPr lang="en-CA" b="0" dirty="0" err="1"/>
              <a:t>Jiaying</a:t>
            </a:r>
            <a:r>
              <a:rPr lang="en-CA" b="0" dirty="0"/>
              <a:t> Zhao</a:t>
            </a:r>
          </a:p>
          <a:p>
            <a:endParaRPr lang="en-CA" b="0" dirty="0"/>
          </a:p>
        </p:txBody>
      </p:sp>
      <p:sp>
        <p:nvSpPr>
          <p:cNvPr id="2" name="Content Placeholder 4">
            <a:extLst>
              <a:ext uri="{FF2B5EF4-FFF2-40B4-BE49-F238E27FC236}">
                <a16:creationId xmlns:a16="http://schemas.microsoft.com/office/drawing/2014/main" id="{D74DD885-C29D-D696-9491-36ECBF79846E}"/>
              </a:ext>
            </a:extLst>
          </p:cNvPr>
          <p:cNvSpPr txBox="1">
            <a:spLocks/>
          </p:cNvSpPr>
          <p:nvPr/>
        </p:nvSpPr>
        <p:spPr>
          <a:xfrm>
            <a:off x="6131156" y="977731"/>
            <a:ext cx="5302282" cy="519752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400"/>
              </a:spcBef>
              <a:spcAft>
                <a:spcPts val="400"/>
              </a:spcAft>
              <a:buClr>
                <a:schemeClr val="bg2"/>
              </a:buClr>
              <a:buFont typeface="Arial" panose="020B0604020202020204" pitchFamily="34" charset="0"/>
              <a:buChar char="•"/>
              <a:defRPr sz="2800" b="1" kern="1200">
                <a:solidFill>
                  <a:schemeClr val="tx2"/>
                </a:solidFill>
                <a:latin typeface="+mn-lt"/>
                <a:ea typeface="+mn-ea"/>
                <a:cs typeface="+mn-cs"/>
              </a:defRPr>
            </a:lvl1pPr>
            <a:lvl2pPr marL="685800" indent="-228600" algn="l" defTabSz="914400" rtl="0" eaLnBrk="1" latinLnBrk="0" hangingPunct="1">
              <a:lnSpc>
                <a:spcPct val="100000"/>
              </a:lnSpc>
              <a:spcBef>
                <a:spcPts val="400"/>
              </a:spcBef>
              <a:spcAft>
                <a:spcPts val="400"/>
              </a:spcAft>
              <a:buClr>
                <a:schemeClr val="accent1"/>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00000"/>
              </a:lnSpc>
              <a:spcBef>
                <a:spcPts val="400"/>
              </a:spcBef>
              <a:spcAft>
                <a:spcPts val="400"/>
              </a:spcAft>
              <a:buClr>
                <a:schemeClr val="accent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0000"/>
              </a:lnSpc>
              <a:spcBef>
                <a:spcPts val="400"/>
              </a:spcBef>
              <a:spcAft>
                <a:spcPts val="400"/>
              </a:spcAft>
              <a:buClr>
                <a:schemeClr val="bg2"/>
              </a:buClr>
              <a:buFont typeface="Wingdings" panose="05000000000000000000" pitchFamily="2" charset="2"/>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400"/>
              </a:spcBef>
              <a:spcAft>
                <a:spcPts val="400"/>
              </a:spcAft>
              <a:buClr>
                <a:schemeClr val="accent1"/>
              </a:buClr>
              <a:buFont typeface="Wingdings" panose="05000000000000000000" pitchFamily="2"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t>BC Hydro</a:t>
            </a:r>
          </a:p>
          <a:p>
            <a:r>
              <a:rPr lang="en-CA" b="0" dirty="0" err="1"/>
              <a:t>Arien</a:t>
            </a:r>
            <a:r>
              <a:rPr lang="en-CA" b="0" dirty="0"/>
              <a:t> </a:t>
            </a:r>
            <a:r>
              <a:rPr lang="en-CA" b="0" dirty="0" err="1"/>
              <a:t>Korteland</a:t>
            </a:r>
            <a:endParaRPr lang="en-CA" b="0" dirty="0"/>
          </a:p>
          <a:p>
            <a:r>
              <a:rPr lang="en-CA" b="0" dirty="0"/>
              <a:t>Valerie Rodrigues</a:t>
            </a:r>
          </a:p>
          <a:p>
            <a:r>
              <a:rPr lang="en-CA" b="0" dirty="0" err="1"/>
              <a:t>Netu</a:t>
            </a:r>
            <a:r>
              <a:rPr lang="en-CA" b="0" dirty="0"/>
              <a:t> Sidhu</a:t>
            </a:r>
          </a:p>
        </p:txBody>
      </p:sp>
    </p:spTree>
    <p:extLst>
      <p:ext uri="{BB962C8B-B14F-4D97-AF65-F5344CB8AC3E}">
        <p14:creationId xmlns:p14="http://schemas.microsoft.com/office/powerpoint/2010/main" val="3913499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573425B2-5AB5-0EAE-B44D-9AC58BEEAF96}"/>
              </a:ext>
            </a:extLst>
          </p:cNvPr>
          <p:cNvGraphicFramePr>
            <a:graphicFrameLocks/>
          </p:cNvGraphicFramePr>
          <p:nvPr>
            <p:extLst>
              <p:ext uri="{D42A27DB-BD31-4B8C-83A1-F6EECF244321}">
                <p14:modId xmlns:p14="http://schemas.microsoft.com/office/powerpoint/2010/main" val="3620821632"/>
              </p:ext>
            </p:extLst>
          </p:nvPr>
        </p:nvGraphicFramePr>
        <p:xfrm>
          <a:off x="357189" y="104596"/>
          <a:ext cx="11834811" cy="520497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C5C8F7F-C55B-3123-D3E1-337888672737}"/>
              </a:ext>
            </a:extLst>
          </p:cNvPr>
          <p:cNvSpPr txBox="1"/>
          <p:nvPr/>
        </p:nvSpPr>
        <p:spPr>
          <a:xfrm>
            <a:off x="177569" y="4906744"/>
            <a:ext cx="12014430" cy="1323439"/>
          </a:xfrm>
          <a:prstGeom prst="rect">
            <a:avLst/>
          </a:prstGeom>
          <a:noFill/>
        </p:spPr>
        <p:txBody>
          <a:bodyPr wrap="square" rtlCol="0">
            <a:spAutoFit/>
          </a:bodyPr>
          <a:lstStyle/>
          <a:p>
            <a:r>
              <a:rPr lang="en-CA" sz="2000" b="1" dirty="0"/>
              <a:t>Takeaway:</a:t>
            </a:r>
            <a:r>
              <a:rPr lang="en-CA" sz="2000" dirty="0"/>
              <a:t> </a:t>
            </a:r>
          </a:p>
          <a:p>
            <a:r>
              <a:rPr lang="en-CA" sz="2000" dirty="0"/>
              <a:t>From S1 to S4, participants were marginally less likely to report engaging in laundry efficient behaviours for the control conditions (</a:t>
            </a:r>
            <a:r>
              <a:rPr lang="en-CA" sz="2000" i="1" dirty="0" err="1"/>
              <a:t>p</a:t>
            </a:r>
            <a:r>
              <a:rPr lang="en-CA" sz="2000" dirty="0" err="1"/>
              <a:t>s</a:t>
            </a:r>
            <a:r>
              <a:rPr lang="en-CA" sz="2000" dirty="0"/>
              <a:t> &lt;.1). “Sea </a:t>
            </a:r>
            <a:r>
              <a:rPr lang="en-CA" sz="2000" dirty="0" err="1"/>
              <a:t>turtle+fleece+hang</a:t>
            </a:r>
            <a:r>
              <a:rPr lang="en-CA" sz="2000" dirty="0"/>
              <a:t> dry” message and “Sea </a:t>
            </a:r>
            <a:r>
              <a:rPr lang="en-CA" sz="2000" dirty="0" err="1"/>
              <a:t>turtle+bundled</a:t>
            </a:r>
            <a:r>
              <a:rPr lang="en-CA" sz="2000" dirty="0"/>
              <a:t>” message were marginally more effective than control conditions at S4 (</a:t>
            </a:r>
            <a:r>
              <a:rPr lang="en-CA" sz="2000" i="1" dirty="0" err="1"/>
              <a:t>p</a:t>
            </a:r>
            <a:r>
              <a:rPr lang="en-CA" sz="2000" dirty="0" err="1"/>
              <a:t>s</a:t>
            </a:r>
            <a:r>
              <a:rPr lang="en-CA" sz="2000" dirty="0"/>
              <a:t> &lt;.1)</a:t>
            </a:r>
          </a:p>
        </p:txBody>
      </p:sp>
      <p:sp>
        <p:nvSpPr>
          <p:cNvPr id="8" name="Title 3">
            <a:extLst>
              <a:ext uri="{FF2B5EF4-FFF2-40B4-BE49-F238E27FC236}">
                <a16:creationId xmlns:a16="http://schemas.microsoft.com/office/drawing/2014/main" id="{BF42BF38-82C5-77DC-F8CD-106A83A35FF8}"/>
              </a:ext>
            </a:extLst>
          </p:cNvPr>
          <p:cNvSpPr>
            <a:spLocks noGrp="1"/>
          </p:cNvSpPr>
          <p:nvPr>
            <p:ph type="title"/>
          </p:nvPr>
        </p:nvSpPr>
        <p:spPr>
          <a:xfrm>
            <a:off x="482069" y="1"/>
            <a:ext cx="11221486" cy="631280"/>
          </a:xfrm>
        </p:spPr>
        <p:txBody>
          <a:bodyPr>
            <a:normAutofit fontScale="90000"/>
          </a:bodyPr>
          <a:lstStyle/>
          <a:p>
            <a:r>
              <a:rPr lang="en-CA" dirty="0"/>
              <a:t>Retrospective Self-reports</a:t>
            </a:r>
          </a:p>
        </p:txBody>
      </p:sp>
    </p:spTree>
    <p:extLst>
      <p:ext uri="{BB962C8B-B14F-4D97-AF65-F5344CB8AC3E}">
        <p14:creationId xmlns:p14="http://schemas.microsoft.com/office/powerpoint/2010/main" val="3719281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C5C8F7F-C55B-3123-D3E1-337888672737}"/>
              </a:ext>
            </a:extLst>
          </p:cNvPr>
          <p:cNvSpPr txBox="1"/>
          <p:nvPr/>
        </p:nvSpPr>
        <p:spPr>
          <a:xfrm>
            <a:off x="177569" y="4906744"/>
            <a:ext cx="12014430" cy="1323439"/>
          </a:xfrm>
          <a:prstGeom prst="rect">
            <a:avLst/>
          </a:prstGeom>
          <a:noFill/>
        </p:spPr>
        <p:txBody>
          <a:bodyPr wrap="square" rtlCol="0">
            <a:spAutoFit/>
          </a:bodyPr>
          <a:lstStyle/>
          <a:p>
            <a:r>
              <a:rPr lang="en-CA" sz="2000" b="1" dirty="0"/>
              <a:t>Takeaway:</a:t>
            </a:r>
            <a:r>
              <a:rPr lang="en-CA" sz="2000" dirty="0"/>
              <a:t> </a:t>
            </a:r>
          </a:p>
          <a:p>
            <a:r>
              <a:rPr lang="en-CA" sz="2000" dirty="0"/>
              <a:t>From S1 to S4, participants were marginally less likely to report engaging in laundry efficient behaviours for the control conditions (</a:t>
            </a:r>
            <a:r>
              <a:rPr lang="en-CA" sz="2000" i="1" dirty="0" err="1"/>
              <a:t>p</a:t>
            </a:r>
            <a:r>
              <a:rPr lang="en-CA" sz="2000" dirty="0" err="1"/>
              <a:t>s</a:t>
            </a:r>
            <a:r>
              <a:rPr lang="en-CA" sz="2000" dirty="0"/>
              <a:t> &lt;.1). “Sea </a:t>
            </a:r>
            <a:r>
              <a:rPr lang="en-CA" sz="2000" dirty="0" err="1"/>
              <a:t>turtle+fleece+hang</a:t>
            </a:r>
            <a:r>
              <a:rPr lang="en-CA" sz="2000" dirty="0"/>
              <a:t> dry” message and “Sea </a:t>
            </a:r>
            <a:r>
              <a:rPr lang="en-CA" sz="2000" dirty="0" err="1"/>
              <a:t>turtle+bundled</a:t>
            </a:r>
            <a:r>
              <a:rPr lang="en-CA" sz="2000" dirty="0"/>
              <a:t>” message were marginally more effective than control conditions at S4 (</a:t>
            </a:r>
            <a:r>
              <a:rPr lang="en-CA" sz="2000" i="1" dirty="0" err="1"/>
              <a:t>p</a:t>
            </a:r>
            <a:r>
              <a:rPr lang="en-CA" sz="2000" dirty="0" err="1"/>
              <a:t>s</a:t>
            </a:r>
            <a:r>
              <a:rPr lang="en-CA" sz="2000" dirty="0"/>
              <a:t> &lt;.1)</a:t>
            </a:r>
          </a:p>
        </p:txBody>
      </p:sp>
      <p:sp>
        <p:nvSpPr>
          <p:cNvPr id="8" name="Title 3">
            <a:extLst>
              <a:ext uri="{FF2B5EF4-FFF2-40B4-BE49-F238E27FC236}">
                <a16:creationId xmlns:a16="http://schemas.microsoft.com/office/drawing/2014/main" id="{BF42BF38-82C5-77DC-F8CD-106A83A35FF8}"/>
              </a:ext>
            </a:extLst>
          </p:cNvPr>
          <p:cNvSpPr>
            <a:spLocks noGrp="1"/>
          </p:cNvSpPr>
          <p:nvPr>
            <p:ph type="title"/>
          </p:nvPr>
        </p:nvSpPr>
        <p:spPr>
          <a:xfrm>
            <a:off x="482069" y="1"/>
            <a:ext cx="11221486" cy="631280"/>
          </a:xfrm>
        </p:spPr>
        <p:txBody>
          <a:bodyPr>
            <a:normAutofit fontScale="90000"/>
          </a:bodyPr>
          <a:lstStyle/>
          <a:p>
            <a:r>
              <a:rPr lang="en-CA" dirty="0"/>
              <a:t>Retrospective Self-reports</a:t>
            </a:r>
          </a:p>
        </p:txBody>
      </p:sp>
      <p:graphicFrame>
        <p:nvGraphicFramePr>
          <p:cNvPr id="2" name="Chart 1">
            <a:extLst>
              <a:ext uri="{FF2B5EF4-FFF2-40B4-BE49-F238E27FC236}">
                <a16:creationId xmlns:a16="http://schemas.microsoft.com/office/drawing/2014/main" id="{18016F4A-17E9-F045-78BD-1AA9C93DDD95}"/>
              </a:ext>
            </a:extLst>
          </p:cNvPr>
          <p:cNvGraphicFramePr>
            <a:graphicFrameLocks/>
          </p:cNvGraphicFramePr>
          <p:nvPr>
            <p:extLst>
              <p:ext uri="{D42A27DB-BD31-4B8C-83A1-F6EECF244321}">
                <p14:modId xmlns:p14="http://schemas.microsoft.com/office/powerpoint/2010/main" val="1290661107"/>
              </p:ext>
            </p:extLst>
          </p:nvPr>
        </p:nvGraphicFramePr>
        <p:xfrm>
          <a:off x="357188" y="104596"/>
          <a:ext cx="11834811" cy="5204977"/>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a:extLst>
              <a:ext uri="{FF2B5EF4-FFF2-40B4-BE49-F238E27FC236}">
                <a16:creationId xmlns:a16="http://schemas.microsoft.com/office/drawing/2014/main" id="{604F6190-34CF-E93C-E6C5-25D73ED03995}"/>
              </a:ext>
            </a:extLst>
          </p:cNvPr>
          <p:cNvSpPr/>
          <p:nvPr/>
        </p:nvSpPr>
        <p:spPr>
          <a:xfrm>
            <a:off x="8287474" y="2374212"/>
            <a:ext cx="717630" cy="1323439"/>
          </a:xfrm>
          <a:prstGeom prst="ellipse">
            <a:avLst/>
          </a:prstGeom>
          <a:noFill/>
          <a:ln w="38100">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28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827688-B536-F130-0BF9-F6C8D0520637}"/>
              </a:ext>
            </a:extLst>
          </p:cNvPr>
          <p:cNvSpPr>
            <a:spLocks noGrp="1"/>
          </p:cNvSpPr>
          <p:nvPr>
            <p:ph type="title"/>
          </p:nvPr>
        </p:nvSpPr>
        <p:spPr/>
        <p:txBody>
          <a:bodyPr>
            <a:normAutofit fontScale="90000"/>
          </a:bodyPr>
          <a:lstStyle/>
          <a:p>
            <a:r>
              <a:rPr lang="en-US" dirty="0"/>
              <a:t>Retrospective Self-reports</a:t>
            </a:r>
            <a:endParaRPr lang="en-CA" dirty="0"/>
          </a:p>
        </p:txBody>
      </p:sp>
      <p:sp>
        <p:nvSpPr>
          <p:cNvPr id="5" name="Content Placeholder 4">
            <a:extLst>
              <a:ext uri="{FF2B5EF4-FFF2-40B4-BE49-F238E27FC236}">
                <a16:creationId xmlns:a16="http://schemas.microsoft.com/office/drawing/2014/main" id="{30582068-C191-E05A-2E77-B4D08E0D96FD}"/>
              </a:ext>
            </a:extLst>
          </p:cNvPr>
          <p:cNvSpPr>
            <a:spLocks noGrp="1"/>
          </p:cNvSpPr>
          <p:nvPr>
            <p:ph idx="1"/>
          </p:nvPr>
        </p:nvSpPr>
        <p:spPr>
          <a:xfrm>
            <a:off x="609702" y="631281"/>
            <a:ext cx="11221486" cy="5197522"/>
          </a:xfrm>
        </p:spPr>
        <p:txBody>
          <a:bodyPr/>
          <a:lstStyle/>
          <a:p>
            <a:pPr marL="0" indent="0">
              <a:buNone/>
            </a:pPr>
            <a:r>
              <a:rPr lang="en-US" dirty="0"/>
              <a:t>Summary:</a:t>
            </a:r>
          </a:p>
          <a:p>
            <a:r>
              <a:rPr lang="en-US" b="0" dirty="0"/>
              <a:t>Two decal messages marginally improved self-reported </a:t>
            </a:r>
            <a:r>
              <a:rPr lang="en-US" b="0" dirty="0" err="1"/>
              <a:t>behaviours</a:t>
            </a:r>
            <a:r>
              <a:rPr lang="en-US" b="0" dirty="0"/>
              <a:t>:</a:t>
            </a:r>
            <a:br>
              <a:rPr lang="en-US" b="0" dirty="0"/>
            </a:br>
            <a:r>
              <a:rPr lang="en-US" b="0" dirty="0"/>
              <a:t>Microplastics turtle + bundled msg </a:t>
            </a:r>
            <a:br>
              <a:rPr lang="en-US" b="0" dirty="0"/>
            </a:br>
            <a:r>
              <a:rPr lang="en-US" b="0" dirty="0"/>
              <a:t>Microplastics turtle + </a:t>
            </a:r>
            <a:r>
              <a:rPr lang="en-US" b="0" dirty="0" err="1"/>
              <a:t>fleece+hang-dry</a:t>
            </a:r>
            <a:r>
              <a:rPr lang="en-US" b="0" dirty="0"/>
              <a:t> msg</a:t>
            </a:r>
          </a:p>
          <a:p>
            <a:endParaRPr lang="en-CA" dirty="0"/>
          </a:p>
        </p:txBody>
      </p:sp>
      <p:pic>
        <p:nvPicPr>
          <p:cNvPr id="2" name="Picture 1">
            <a:extLst>
              <a:ext uri="{FF2B5EF4-FFF2-40B4-BE49-F238E27FC236}">
                <a16:creationId xmlns:a16="http://schemas.microsoft.com/office/drawing/2014/main" id="{B4465797-B534-292B-744C-D5F52296A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285" y="3077419"/>
            <a:ext cx="2068194" cy="3365807"/>
          </a:xfrm>
          <a:prstGeom prst="rect">
            <a:avLst/>
          </a:prstGeom>
        </p:spPr>
      </p:pic>
      <p:pic>
        <p:nvPicPr>
          <p:cNvPr id="3" name="Picture 2">
            <a:extLst>
              <a:ext uri="{FF2B5EF4-FFF2-40B4-BE49-F238E27FC236}">
                <a16:creationId xmlns:a16="http://schemas.microsoft.com/office/drawing/2014/main" id="{FA5F05A2-35C3-16D5-22AB-4C001FB6D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1543" y="3059289"/>
            <a:ext cx="2128902" cy="3365807"/>
          </a:xfrm>
          <a:prstGeom prst="rect">
            <a:avLst/>
          </a:prstGeom>
        </p:spPr>
      </p:pic>
      <p:pic>
        <p:nvPicPr>
          <p:cNvPr id="6" name="Picture 5">
            <a:extLst>
              <a:ext uri="{FF2B5EF4-FFF2-40B4-BE49-F238E27FC236}">
                <a16:creationId xmlns:a16="http://schemas.microsoft.com/office/drawing/2014/main" id="{29528C91-26FB-7E26-C099-CECAD5BE46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4509" y="3059288"/>
            <a:ext cx="2044387" cy="3365807"/>
          </a:xfrm>
          <a:prstGeom prst="rect">
            <a:avLst/>
          </a:prstGeom>
        </p:spPr>
      </p:pic>
      <p:pic>
        <p:nvPicPr>
          <p:cNvPr id="7" name="Picture 6">
            <a:extLst>
              <a:ext uri="{FF2B5EF4-FFF2-40B4-BE49-F238E27FC236}">
                <a16:creationId xmlns:a16="http://schemas.microsoft.com/office/drawing/2014/main" id="{638D2D1A-C306-C765-3AA1-19BAD2B0C3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2960" y="3095551"/>
            <a:ext cx="2044387" cy="3329544"/>
          </a:xfrm>
          <a:prstGeom prst="rect">
            <a:avLst/>
          </a:prstGeom>
        </p:spPr>
      </p:pic>
      <p:pic>
        <p:nvPicPr>
          <p:cNvPr id="8" name="Picture 7">
            <a:extLst>
              <a:ext uri="{FF2B5EF4-FFF2-40B4-BE49-F238E27FC236}">
                <a16:creationId xmlns:a16="http://schemas.microsoft.com/office/drawing/2014/main" id="{30508F04-F551-080F-47CB-B896668731C8}"/>
              </a:ext>
            </a:extLst>
          </p:cNvPr>
          <p:cNvPicPr>
            <a:picLocks noChangeAspect="1"/>
          </p:cNvPicPr>
          <p:nvPr/>
        </p:nvPicPr>
        <p:blipFill>
          <a:blip r:embed="rId6"/>
          <a:stretch>
            <a:fillRect/>
          </a:stretch>
        </p:blipFill>
        <p:spPr>
          <a:xfrm>
            <a:off x="2540489" y="2598263"/>
            <a:ext cx="425786" cy="425786"/>
          </a:xfrm>
          <a:prstGeom prst="rect">
            <a:avLst/>
          </a:prstGeom>
        </p:spPr>
      </p:pic>
      <p:pic>
        <p:nvPicPr>
          <p:cNvPr id="11" name="Picture 10">
            <a:extLst>
              <a:ext uri="{FF2B5EF4-FFF2-40B4-BE49-F238E27FC236}">
                <a16:creationId xmlns:a16="http://schemas.microsoft.com/office/drawing/2014/main" id="{DA0839DA-B7FD-9158-8878-C3CF76825EB2}"/>
              </a:ext>
            </a:extLst>
          </p:cNvPr>
          <p:cNvPicPr>
            <a:picLocks noChangeAspect="1"/>
          </p:cNvPicPr>
          <p:nvPr/>
        </p:nvPicPr>
        <p:blipFill>
          <a:blip r:embed="rId6"/>
          <a:stretch>
            <a:fillRect/>
          </a:stretch>
        </p:blipFill>
        <p:spPr>
          <a:xfrm>
            <a:off x="9690589" y="2623663"/>
            <a:ext cx="425786" cy="425786"/>
          </a:xfrm>
          <a:prstGeom prst="rect">
            <a:avLst/>
          </a:prstGeom>
        </p:spPr>
      </p:pic>
    </p:spTree>
    <p:extLst>
      <p:ext uri="{BB962C8B-B14F-4D97-AF65-F5344CB8AC3E}">
        <p14:creationId xmlns:p14="http://schemas.microsoft.com/office/powerpoint/2010/main" val="3863851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827688-B536-F130-0BF9-F6C8D0520637}"/>
              </a:ext>
            </a:extLst>
          </p:cNvPr>
          <p:cNvSpPr>
            <a:spLocks noGrp="1"/>
          </p:cNvSpPr>
          <p:nvPr>
            <p:ph type="title"/>
          </p:nvPr>
        </p:nvSpPr>
        <p:spPr/>
        <p:txBody>
          <a:bodyPr>
            <a:normAutofit fontScale="90000"/>
          </a:bodyPr>
          <a:lstStyle/>
          <a:p>
            <a:r>
              <a:rPr lang="en-CA" dirty="0"/>
              <a:t>Behaviour Logging</a:t>
            </a:r>
          </a:p>
        </p:txBody>
      </p:sp>
      <p:pic>
        <p:nvPicPr>
          <p:cNvPr id="6" name="Picture 5">
            <a:extLst>
              <a:ext uri="{FF2B5EF4-FFF2-40B4-BE49-F238E27FC236}">
                <a16:creationId xmlns:a16="http://schemas.microsoft.com/office/drawing/2014/main" id="{75F4447E-A56A-D5E4-38E3-7323A6F1096E}"/>
              </a:ext>
            </a:extLst>
          </p:cNvPr>
          <p:cNvPicPr>
            <a:picLocks noChangeAspect="1"/>
          </p:cNvPicPr>
          <p:nvPr/>
        </p:nvPicPr>
        <p:blipFill>
          <a:blip r:embed="rId3"/>
          <a:stretch>
            <a:fillRect/>
          </a:stretch>
        </p:blipFill>
        <p:spPr>
          <a:xfrm>
            <a:off x="852985" y="789203"/>
            <a:ext cx="10486029" cy="5279594"/>
          </a:xfrm>
          <a:prstGeom prst="rect">
            <a:avLst/>
          </a:prstGeom>
        </p:spPr>
      </p:pic>
      <p:sp>
        <p:nvSpPr>
          <p:cNvPr id="3" name="Rectangle 2">
            <a:extLst>
              <a:ext uri="{FF2B5EF4-FFF2-40B4-BE49-F238E27FC236}">
                <a16:creationId xmlns:a16="http://schemas.microsoft.com/office/drawing/2014/main" id="{BC68D252-763A-A98A-E4C7-B5ABC538F29F}"/>
              </a:ext>
            </a:extLst>
          </p:cNvPr>
          <p:cNvSpPr/>
          <p:nvPr/>
        </p:nvSpPr>
        <p:spPr>
          <a:xfrm>
            <a:off x="6910214" y="5063065"/>
            <a:ext cx="4141608" cy="3697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854043D7-7C7F-2B0F-1C7A-ACFDA418D4A8}"/>
              </a:ext>
            </a:extLst>
          </p:cNvPr>
          <p:cNvSpPr/>
          <p:nvPr/>
        </p:nvSpPr>
        <p:spPr>
          <a:xfrm>
            <a:off x="6904568" y="3059286"/>
            <a:ext cx="4141608" cy="3697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7146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827688-B536-F130-0BF9-F6C8D0520637}"/>
              </a:ext>
            </a:extLst>
          </p:cNvPr>
          <p:cNvSpPr>
            <a:spLocks noGrp="1"/>
          </p:cNvSpPr>
          <p:nvPr>
            <p:ph type="title"/>
          </p:nvPr>
        </p:nvSpPr>
        <p:spPr/>
        <p:txBody>
          <a:bodyPr>
            <a:normAutofit fontScale="90000"/>
          </a:bodyPr>
          <a:lstStyle/>
          <a:p>
            <a:r>
              <a:rPr lang="en-CA" dirty="0"/>
              <a:t>Behaviour Logging</a:t>
            </a:r>
          </a:p>
        </p:txBody>
      </p:sp>
      <p:sp>
        <p:nvSpPr>
          <p:cNvPr id="5" name="Content Placeholder 4">
            <a:extLst>
              <a:ext uri="{FF2B5EF4-FFF2-40B4-BE49-F238E27FC236}">
                <a16:creationId xmlns:a16="http://schemas.microsoft.com/office/drawing/2014/main" id="{30582068-C191-E05A-2E77-B4D08E0D96FD}"/>
              </a:ext>
            </a:extLst>
          </p:cNvPr>
          <p:cNvSpPr>
            <a:spLocks noGrp="1"/>
          </p:cNvSpPr>
          <p:nvPr>
            <p:ph idx="1"/>
          </p:nvPr>
        </p:nvSpPr>
        <p:spPr>
          <a:xfrm>
            <a:off x="482069" y="485245"/>
            <a:ext cx="11221486" cy="5197522"/>
          </a:xfrm>
        </p:spPr>
        <p:txBody>
          <a:bodyPr/>
          <a:lstStyle/>
          <a:p>
            <a:r>
              <a:rPr lang="en-US" dirty="0"/>
              <a:t>Summary:</a:t>
            </a:r>
          </a:p>
          <a:p>
            <a:pPr marL="0" indent="0">
              <a:buNone/>
            </a:pPr>
            <a:r>
              <a:rPr lang="en-US" b="0" dirty="0"/>
              <a:t>Two decal messages improved logged </a:t>
            </a:r>
            <a:r>
              <a:rPr lang="en-US" b="0" dirty="0" err="1"/>
              <a:t>behaviours</a:t>
            </a:r>
            <a:r>
              <a:rPr lang="en-US" b="0" dirty="0"/>
              <a:t> over time:</a:t>
            </a:r>
            <a:br>
              <a:rPr lang="en-US" b="0" dirty="0"/>
            </a:br>
            <a:r>
              <a:rPr lang="en-US" b="0" dirty="0"/>
              <a:t>Microplastics turtle + bundled msg decreased washing and drying</a:t>
            </a:r>
            <a:br>
              <a:rPr lang="en-US" b="0" dirty="0"/>
            </a:br>
            <a:r>
              <a:rPr lang="en-US" b="0" dirty="0"/>
              <a:t>Microplastics turtle + </a:t>
            </a:r>
            <a:r>
              <a:rPr lang="en-US" b="0" dirty="0" err="1"/>
              <a:t>fleece+hang-dry</a:t>
            </a:r>
            <a:r>
              <a:rPr lang="en-US" b="0" dirty="0"/>
              <a:t> msg decreased drying</a:t>
            </a:r>
          </a:p>
          <a:p>
            <a:endParaRPr lang="en-CA" dirty="0"/>
          </a:p>
        </p:txBody>
      </p:sp>
      <p:pic>
        <p:nvPicPr>
          <p:cNvPr id="2" name="Picture 1">
            <a:extLst>
              <a:ext uri="{FF2B5EF4-FFF2-40B4-BE49-F238E27FC236}">
                <a16:creationId xmlns:a16="http://schemas.microsoft.com/office/drawing/2014/main" id="{2DDC8C84-A8F7-FF57-9289-47153C7334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285" y="3077419"/>
            <a:ext cx="2068194" cy="3365807"/>
          </a:xfrm>
          <a:prstGeom prst="rect">
            <a:avLst/>
          </a:prstGeom>
        </p:spPr>
      </p:pic>
      <p:pic>
        <p:nvPicPr>
          <p:cNvPr id="3" name="Picture 2">
            <a:extLst>
              <a:ext uri="{FF2B5EF4-FFF2-40B4-BE49-F238E27FC236}">
                <a16:creationId xmlns:a16="http://schemas.microsoft.com/office/drawing/2014/main" id="{F1314077-6594-BC31-A367-0D9D53D4E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1543" y="3059289"/>
            <a:ext cx="2128902" cy="3365807"/>
          </a:xfrm>
          <a:prstGeom prst="rect">
            <a:avLst/>
          </a:prstGeom>
        </p:spPr>
      </p:pic>
      <p:pic>
        <p:nvPicPr>
          <p:cNvPr id="6" name="Picture 5">
            <a:extLst>
              <a:ext uri="{FF2B5EF4-FFF2-40B4-BE49-F238E27FC236}">
                <a16:creationId xmlns:a16="http://schemas.microsoft.com/office/drawing/2014/main" id="{97293E0F-FEA8-3148-247D-A9C8EB9D4E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4509" y="3059288"/>
            <a:ext cx="2044387" cy="3365807"/>
          </a:xfrm>
          <a:prstGeom prst="rect">
            <a:avLst/>
          </a:prstGeom>
        </p:spPr>
      </p:pic>
      <p:pic>
        <p:nvPicPr>
          <p:cNvPr id="7" name="Picture 6">
            <a:extLst>
              <a:ext uri="{FF2B5EF4-FFF2-40B4-BE49-F238E27FC236}">
                <a16:creationId xmlns:a16="http://schemas.microsoft.com/office/drawing/2014/main" id="{700560C7-49E0-A909-7B80-100192CE9C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2960" y="3095551"/>
            <a:ext cx="2044387" cy="3329544"/>
          </a:xfrm>
          <a:prstGeom prst="rect">
            <a:avLst/>
          </a:prstGeom>
        </p:spPr>
      </p:pic>
      <p:pic>
        <p:nvPicPr>
          <p:cNvPr id="8" name="Picture 7">
            <a:extLst>
              <a:ext uri="{FF2B5EF4-FFF2-40B4-BE49-F238E27FC236}">
                <a16:creationId xmlns:a16="http://schemas.microsoft.com/office/drawing/2014/main" id="{03337096-813A-A0F1-9085-E22296704005}"/>
              </a:ext>
            </a:extLst>
          </p:cNvPr>
          <p:cNvPicPr>
            <a:picLocks noChangeAspect="1"/>
          </p:cNvPicPr>
          <p:nvPr/>
        </p:nvPicPr>
        <p:blipFill>
          <a:blip r:embed="rId6"/>
          <a:stretch>
            <a:fillRect/>
          </a:stretch>
        </p:blipFill>
        <p:spPr>
          <a:xfrm>
            <a:off x="2413489" y="2598263"/>
            <a:ext cx="425786" cy="425786"/>
          </a:xfrm>
          <a:prstGeom prst="rect">
            <a:avLst/>
          </a:prstGeom>
        </p:spPr>
      </p:pic>
      <p:pic>
        <p:nvPicPr>
          <p:cNvPr id="11" name="Picture 10">
            <a:extLst>
              <a:ext uri="{FF2B5EF4-FFF2-40B4-BE49-F238E27FC236}">
                <a16:creationId xmlns:a16="http://schemas.microsoft.com/office/drawing/2014/main" id="{D4DADDE6-E3F9-2866-9628-0A5D3D25A2BD}"/>
              </a:ext>
            </a:extLst>
          </p:cNvPr>
          <p:cNvPicPr>
            <a:picLocks noChangeAspect="1"/>
          </p:cNvPicPr>
          <p:nvPr/>
        </p:nvPicPr>
        <p:blipFill>
          <a:blip r:embed="rId6"/>
          <a:stretch>
            <a:fillRect/>
          </a:stretch>
        </p:blipFill>
        <p:spPr>
          <a:xfrm>
            <a:off x="9690589" y="2623663"/>
            <a:ext cx="425786" cy="425786"/>
          </a:xfrm>
          <a:prstGeom prst="rect">
            <a:avLst/>
          </a:prstGeom>
        </p:spPr>
      </p:pic>
      <p:pic>
        <p:nvPicPr>
          <p:cNvPr id="12" name="Picture 11">
            <a:extLst>
              <a:ext uri="{FF2B5EF4-FFF2-40B4-BE49-F238E27FC236}">
                <a16:creationId xmlns:a16="http://schemas.microsoft.com/office/drawing/2014/main" id="{50CAAB08-DCF9-95DA-1AB2-6AA8633896EE}"/>
              </a:ext>
            </a:extLst>
          </p:cNvPr>
          <p:cNvPicPr>
            <a:picLocks noChangeAspect="1"/>
          </p:cNvPicPr>
          <p:nvPr/>
        </p:nvPicPr>
        <p:blipFill>
          <a:blip r:embed="rId6"/>
          <a:stretch>
            <a:fillRect/>
          </a:stretch>
        </p:blipFill>
        <p:spPr>
          <a:xfrm>
            <a:off x="2807189" y="2610963"/>
            <a:ext cx="425786" cy="425786"/>
          </a:xfrm>
          <a:prstGeom prst="rect">
            <a:avLst/>
          </a:prstGeom>
        </p:spPr>
      </p:pic>
    </p:spTree>
    <p:extLst>
      <p:ext uri="{BB962C8B-B14F-4D97-AF65-F5344CB8AC3E}">
        <p14:creationId xmlns:p14="http://schemas.microsoft.com/office/powerpoint/2010/main" val="1618758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827688-B536-F130-0BF9-F6C8D0520637}"/>
              </a:ext>
            </a:extLst>
          </p:cNvPr>
          <p:cNvSpPr>
            <a:spLocks noGrp="1"/>
          </p:cNvSpPr>
          <p:nvPr>
            <p:ph type="title"/>
          </p:nvPr>
        </p:nvSpPr>
        <p:spPr/>
        <p:txBody>
          <a:bodyPr>
            <a:normAutofit fontScale="90000"/>
          </a:bodyPr>
          <a:lstStyle/>
          <a:p>
            <a:r>
              <a:rPr lang="en-US" dirty="0"/>
              <a:t>Energy Meter Results: kWh per Day across all participants</a:t>
            </a:r>
            <a:endParaRPr lang="en-CA" dirty="0"/>
          </a:p>
        </p:txBody>
      </p:sp>
      <p:graphicFrame>
        <p:nvGraphicFramePr>
          <p:cNvPr id="2" name="Table 1">
            <a:extLst>
              <a:ext uri="{FF2B5EF4-FFF2-40B4-BE49-F238E27FC236}">
                <a16:creationId xmlns:a16="http://schemas.microsoft.com/office/drawing/2014/main" id="{33846BC5-3FBC-E83E-1762-3B2892B66718}"/>
              </a:ext>
            </a:extLst>
          </p:cNvPr>
          <p:cNvGraphicFramePr>
            <a:graphicFrameLocks noGrp="1"/>
          </p:cNvGraphicFramePr>
          <p:nvPr>
            <p:extLst>
              <p:ext uri="{D42A27DB-BD31-4B8C-83A1-F6EECF244321}">
                <p14:modId xmlns:p14="http://schemas.microsoft.com/office/powerpoint/2010/main" val="1947901566"/>
              </p:ext>
            </p:extLst>
          </p:nvPr>
        </p:nvGraphicFramePr>
        <p:xfrm>
          <a:off x="672026" y="906483"/>
          <a:ext cx="10575234" cy="4457897"/>
        </p:xfrm>
        <a:graphic>
          <a:graphicData uri="http://schemas.openxmlformats.org/drawingml/2006/table">
            <a:tbl>
              <a:tblPr>
                <a:tableStyleId>{5C22544A-7EE6-4342-B048-85BDC9FD1C3A}</a:tableStyleId>
              </a:tblPr>
              <a:tblGrid>
                <a:gridCol w="5413086">
                  <a:extLst>
                    <a:ext uri="{9D8B030D-6E8A-4147-A177-3AD203B41FA5}">
                      <a16:colId xmlns:a16="http://schemas.microsoft.com/office/drawing/2014/main" val="1876913386"/>
                    </a:ext>
                  </a:extLst>
                </a:gridCol>
                <a:gridCol w="1720716">
                  <a:extLst>
                    <a:ext uri="{9D8B030D-6E8A-4147-A177-3AD203B41FA5}">
                      <a16:colId xmlns:a16="http://schemas.microsoft.com/office/drawing/2014/main" val="4081210604"/>
                    </a:ext>
                  </a:extLst>
                </a:gridCol>
                <a:gridCol w="1720716">
                  <a:extLst>
                    <a:ext uri="{9D8B030D-6E8A-4147-A177-3AD203B41FA5}">
                      <a16:colId xmlns:a16="http://schemas.microsoft.com/office/drawing/2014/main" val="3565571582"/>
                    </a:ext>
                  </a:extLst>
                </a:gridCol>
                <a:gridCol w="1720716">
                  <a:extLst>
                    <a:ext uri="{9D8B030D-6E8A-4147-A177-3AD203B41FA5}">
                      <a16:colId xmlns:a16="http://schemas.microsoft.com/office/drawing/2014/main" val="1968834434"/>
                    </a:ext>
                  </a:extLst>
                </a:gridCol>
              </a:tblGrid>
              <a:tr h="431987">
                <a:tc>
                  <a:txBody>
                    <a:bodyPr/>
                    <a:lstStyle/>
                    <a:p>
                      <a:pPr algn="ctr" fontAlgn="b"/>
                      <a:r>
                        <a:rPr lang="en-US" sz="2400" b="1" u="none" strike="noStrike" dirty="0">
                          <a:effectLst/>
                        </a:rPr>
                        <a:t>Condition</a:t>
                      </a:r>
                      <a:endParaRPr lang="en-US" sz="2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b="1" u="none" strike="noStrike" dirty="0">
                          <a:effectLst/>
                        </a:rPr>
                        <a:t>Pre</a:t>
                      </a:r>
                      <a:endParaRPr lang="en-US" sz="2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b="1" u="none" strike="noStrike" dirty="0">
                          <a:effectLst/>
                        </a:rPr>
                        <a:t>Post</a:t>
                      </a:r>
                      <a:endParaRPr lang="en-US" sz="2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b="1" u="none" strike="noStrike" dirty="0">
                          <a:effectLst/>
                        </a:rPr>
                        <a:t>Change</a:t>
                      </a:r>
                      <a:endParaRPr lang="en-US" sz="2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00040997"/>
                  </a:ext>
                </a:extLst>
              </a:tr>
              <a:tr h="575130">
                <a:tc>
                  <a:txBody>
                    <a:bodyPr/>
                    <a:lstStyle/>
                    <a:p>
                      <a:pPr algn="ctr" fontAlgn="b"/>
                      <a:r>
                        <a:rPr lang="en-US" sz="2400" u="none" strike="noStrike">
                          <a:effectLst/>
                        </a:rPr>
                        <a:t>Control (No survey)</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22.74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23.36</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0.62</a:t>
                      </a:r>
                      <a:endParaRPr lang="en-US" sz="2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78629766"/>
                  </a:ext>
                </a:extLst>
              </a:tr>
              <a:tr h="575130">
                <a:tc>
                  <a:txBody>
                    <a:bodyPr/>
                    <a:lstStyle/>
                    <a:p>
                      <a:pPr algn="ctr" fontAlgn="b"/>
                      <a:r>
                        <a:rPr lang="en-US" sz="2400" u="none" strike="noStrike">
                          <a:effectLst/>
                        </a:rPr>
                        <a:t>Control (No decal)</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21.21</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21.54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0.32</a:t>
                      </a:r>
                      <a:endParaRPr lang="en-US" sz="2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32350627"/>
                  </a:ext>
                </a:extLst>
              </a:tr>
              <a:tr h="575130">
                <a:tc>
                  <a:txBody>
                    <a:bodyPr/>
                    <a:lstStyle/>
                    <a:p>
                      <a:pPr algn="ctr" fontAlgn="b"/>
                      <a:r>
                        <a:rPr lang="en-US" sz="2400" u="none" strike="noStrike" dirty="0">
                          <a:effectLst/>
                        </a:rPr>
                        <a:t>Control (QR decal)</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22.93</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23.14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0.21</a:t>
                      </a:r>
                      <a:endParaRPr lang="en-US" sz="2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51268818"/>
                  </a:ext>
                </a:extLst>
              </a:tr>
              <a:tr h="575130">
                <a:tc>
                  <a:txBody>
                    <a:bodyPr/>
                    <a:lstStyle/>
                    <a:p>
                      <a:pPr algn="ctr" fontAlgn="b"/>
                      <a:r>
                        <a:rPr lang="en-US" sz="2400" u="none" strike="noStrike" dirty="0">
                          <a:effectLst/>
                        </a:rPr>
                        <a:t>Turtle + Bundle Msg</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dirty="0">
                          <a:effectLst/>
                        </a:rPr>
                        <a:t>23.02</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23.79</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0.77</a:t>
                      </a:r>
                      <a:endParaRPr lang="en-US" sz="2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21077973"/>
                  </a:ext>
                </a:extLst>
              </a:tr>
              <a:tr h="575130">
                <a:tc>
                  <a:txBody>
                    <a:bodyPr/>
                    <a:lstStyle/>
                    <a:p>
                      <a:pPr algn="ctr" fontAlgn="b"/>
                      <a:r>
                        <a:rPr lang="en-US" sz="2400" u="none" strike="noStrike" dirty="0">
                          <a:effectLst/>
                        </a:rPr>
                        <a:t>Fleece + Bundle Msg</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22.04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22.77</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0.72</a:t>
                      </a:r>
                      <a:endParaRPr lang="en-US" sz="2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0386584"/>
                  </a:ext>
                </a:extLst>
              </a:tr>
              <a:tr h="575130">
                <a:tc>
                  <a:txBody>
                    <a:bodyPr/>
                    <a:lstStyle/>
                    <a:p>
                      <a:pPr algn="ctr" fontAlgn="b"/>
                      <a:r>
                        <a:rPr lang="en-US" sz="2400" u="none" strike="noStrike" dirty="0">
                          <a:effectLst/>
                        </a:rPr>
                        <a:t>Turtle + Fleece + Bundle Msg</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21.26</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22.16</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dirty="0">
                          <a:effectLst/>
                        </a:rPr>
                        <a:t>0.9</a:t>
                      </a:r>
                      <a:endParaRPr lang="en-US"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64191935"/>
                  </a:ext>
                </a:extLst>
              </a:tr>
              <a:tr h="575130">
                <a:tc>
                  <a:txBody>
                    <a:bodyPr/>
                    <a:lstStyle/>
                    <a:p>
                      <a:pPr algn="ctr" fontAlgn="b"/>
                      <a:r>
                        <a:rPr lang="en-US" sz="2400" u="none" strike="noStrike" dirty="0">
                          <a:effectLst/>
                        </a:rPr>
                        <a:t>Turtle + Fleece + Hang Dry Msg</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22.06</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22.54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dirty="0">
                          <a:effectLst/>
                        </a:rPr>
                        <a:t>0.48</a:t>
                      </a:r>
                      <a:endParaRPr lang="en-US"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08937675"/>
                  </a:ext>
                </a:extLst>
              </a:tr>
            </a:tbl>
          </a:graphicData>
        </a:graphic>
      </p:graphicFrame>
      <p:sp>
        <p:nvSpPr>
          <p:cNvPr id="3" name="TextBox 2">
            <a:extLst>
              <a:ext uri="{FF2B5EF4-FFF2-40B4-BE49-F238E27FC236}">
                <a16:creationId xmlns:a16="http://schemas.microsoft.com/office/drawing/2014/main" id="{0E1CCA6F-D815-384F-F573-B694AF0B7BB3}"/>
              </a:ext>
            </a:extLst>
          </p:cNvPr>
          <p:cNvSpPr txBox="1"/>
          <p:nvPr/>
        </p:nvSpPr>
        <p:spPr>
          <a:xfrm>
            <a:off x="4519264" y="5489852"/>
            <a:ext cx="6406818" cy="461665"/>
          </a:xfrm>
          <a:prstGeom prst="rect">
            <a:avLst/>
          </a:prstGeom>
          <a:noFill/>
        </p:spPr>
        <p:txBody>
          <a:bodyPr wrap="none" rtlCol="0">
            <a:spAutoFit/>
          </a:bodyPr>
          <a:lstStyle/>
          <a:p>
            <a:r>
              <a:rPr lang="en-CA" sz="2400" dirty="0"/>
              <a:t>NOTE: No significant differences across conditions</a:t>
            </a:r>
          </a:p>
        </p:txBody>
      </p:sp>
    </p:spTree>
    <p:extLst>
      <p:ext uri="{BB962C8B-B14F-4D97-AF65-F5344CB8AC3E}">
        <p14:creationId xmlns:p14="http://schemas.microsoft.com/office/powerpoint/2010/main" val="272911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827688-B536-F130-0BF9-F6C8D0520637}"/>
              </a:ext>
            </a:extLst>
          </p:cNvPr>
          <p:cNvSpPr>
            <a:spLocks noGrp="1"/>
          </p:cNvSpPr>
          <p:nvPr>
            <p:ph type="title"/>
          </p:nvPr>
        </p:nvSpPr>
        <p:spPr/>
        <p:txBody>
          <a:bodyPr>
            <a:normAutofit fontScale="90000"/>
          </a:bodyPr>
          <a:lstStyle/>
          <a:p>
            <a:r>
              <a:rPr lang="nb-NO" dirty="0"/>
              <a:t>Energy Meter Results: kWh for logging participants</a:t>
            </a:r>
            <a:endParaRPr lang="en-CA" dirty="0"/>
          </a:p>
        </p:txBody>
      </p:sp>
      <p:graphicFrame>
        <p:nvGraphicFramePr>
          <p:cNvPr id="2" name="Table 1">
            <a:extLst>
              <a:ext uri="{FF2B5EF4-FFF2-40B4-BE49-F238E27FC236}">
                <a16:creationId xmlns:a16="http://schemas.microsoft.com/office/drawing/2014/main" id="{061FE3F0-D8D8-0777-93E5-9279E9A5BE66}"/>
              </a:ext>
            </a:extLst>
          </p:cNvPr>
          <p:cNvGraphicFramePr>
            <a:graphicFrameLocks noGrp="1"/>
          </p:cNvGraphicFramePr>
          <p:nvPr>
            <p:extLst>
              <p:ext uri="{D42A27DB-BD31-4B8C-83A1-F6EECF244321}">
                <p14:modId xmlns:p14="http://schemas.microsoft.com/office/powerpoint/2010/main" val="2317840956"/>
              </p:ext>
            </p:extLst>
          </p:nvPr>
        </p:nvGraphicFramePr>
        <p:xfrm>
          <a:off x="291548" y="1037357"/>
          <a:ext cx="11595650" cy="4454818"/>
        </p:xfrm>
        <a:graphic>
          <a:graphicData uri="http://schemas.openxmlformats.org/drawingml/2006/table">
            <a:tbl>
              <a:tblPr>
                <a:tableStyleId>{5C22544A-7EE6-4342-B048-85BDC9FD1C3A}</a:tableStyleId>
              </a:tblPr>
              <a:tblGrid>
                <a:gridCol w="4717774">
                  <a:extLst>
                    <a:ext uri="{9D8B030D-6E8A-4147-A177-3AD203B41FA5}">
                      <a16:colId xmlns:a16="http://schemas.microsoft.com/office/drawing/2014/main" val="1560365558"/>
                    </a:ext>
                  </a:extLst>
                </a:gridCol>
                <a:gridCol w="524095">
                  <a:extLst>
                    <a:ext uri="{9D8B030D-6E8A-4147-A177-3AD203B41FA5}">
                      <a16:colId xmlns:a16="http://schemas.microsoft.com/office/drawing/2014/main" val="403125946"/>
                    </a:ext>
                  </a:extLst>
                </a:gridCol>
                <a:gridCol w="1598729">
                  <a:extLst>
                    <a:ext uri="{9D8B030D-6E8A-4147-A177-3AD203B41FA5}">
                      <a16:colId xmlns:a16="http://schemas.microsoft.com/office/drawing/2014/main" val="857680054"/>
                    </a:ext>
                  </a:extLst>
                </a:gridCol>
                <a:gridCol w="1710531">
                  <a:extLst>
                    <a:ext uri="{9D8B030D-6E8A-4147-A177-3AD203B41FA5}">
                      <a16:colId xmlns:a16="http://schemas.microsoft.com/office/drawing/2014/main" val="2305693327"/>
                    </a:ext>
                  </a:extLst>
                </a:gridCol>
                <a:gridCol w="1334370">
                  <a:extLst>
                    <a:ext uri="{9D8B030D-6E8A-4147-A177-3AD203B41FA5}">
                      <a16:colId xmlns:a16="http://schemas.microsoft.com/office/drawing/2014/main" val="318934050"/>
                    </a:ext>
                  </a:extLst>
                </a:gridCol>
                <a:gridCol w="1710151">
                  <a:extLst>
                    <a:ext uri="{9D8B030D-6E8A-4147-A177-3AD203B41FA5}">
                      <a16:colId xmlns:a16="http://schemas.microsoft.com/office/drawing/2014/main" val="1883586927"/>
                    </a:ext>
                  </a:extLst>
                </a:gridCol>
              </a:tblGrid>
              <a:tr h="789795">
                <a:tc>
                  <a:txBody>
                    <a:bodyPr/>
                    <a:lstStyle/>
                    <a:p>
                      <a:pPr algn="ctr" fontAlgn="b"/>
                      <a:r>
                        <a:rPr lang="en-US" sz="2800" b="1" u="none" strike="noStrike" dirty="0">
                          <a:effectLst/>
                        </a:rPr>
                        <a:t>Condition</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a:effectLst/>
                        </a:rPr>
                        <a:t>n</a:t>
                      </a:r>
                      <a:endParaRPr lang="en-US" sz="28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Total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Wash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Dry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Dry Ratio</a:t>
                      </a:r>
                      <a:endParaRPr lang="en-US" sz="28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60036697"/>
                  </a:ext>
                </a:extLst>
              </a:tr>
              <a:tr h="706378">
                <a:tc>
                  <a:txBody>
                    <a:bodyPr/>
                    <a:lstStyle/>
                    <a:p>
                      <a:pPr algn="ctr" fontAlgn="b"/>
                      <a:r>
                        <a:rPr lang="en-US" sz="2800" u="none" strike="noStrike" dirty="0">
                          <a:effectLst/>
                        </a:rPr>
                        <a:t>Control (Decal only)</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94</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15,168</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139</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121</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0.81</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96585040"/>
                  </a:ext>
                </a:extLst>
              </a:tr>
              <a:tr h="706378">
                <a:tc>
                  <a:txBody>
                    <a:bodyPr/>
                    <a:lstStyle/>
                    <a:p>
                      <a:pPr algn="ctr" fontAlgn="b"/>
                      <a:r>
                        <a:rPr lang="en-US" sz="2800" u="none" strike="noStrike">
                          <a:effectLst/>
                        </a:rPr>
                        <a:t>Turtle + Bundle Msg</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91</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14,704</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105</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79</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0.68</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84901879"/>
                  </a:ext>
                </a:extLst>
              </a:tr>
              <a:tr h="706378">
                <a:tc>
                  <a:txBody>
                    <a:bodyPr/>
                    <a:lstStyle/>
                    <a:p>
                      <a:pPr algn="ctr" fontAlgn="b"/>
                      <a:r>
                        <a:rPr lang="en-US" sz="2800" u="none" strike="noStrike" dirty="0">
                          <a:effectLst/>
                        </a:rPr>
                        <a:t>Fleece + Bundle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98</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15,778</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141</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121</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0.8</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57584177"/>
                  </a:ext>
                </a:extLst>
              </a:tr>
              <a:tr h="706378">
                <a:tc>
                  <a:txBody>
                    <a:bodyPr/>
                    <a:lstStyle/>
                    <a:p>
                      <a:pPr algn="ctr" fontAlgn="b"/>
                      <a:r>
                        <a:rPr lang="en-US" sz="2800" u="none" strike="noStrike" dirty="0">
                          <a:effectLst/>
                        </a:rPr>
                        <a:t>Turtle + Fleece + Bundle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72</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14,240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102†</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82</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0.79</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40102478"/>
                  </a:ext>
                </a:extLst>
              </a:tr>
              <a:tr h="768246">
                <a:tc>
                  <a:txBody>
                    <a:bodyPr/>
                    <a:lstStyle/>
                    <a:p>
                      <a:pPr algn="ctr" fontAlgn="b"/>
                      <a:r>
                        <a:rPr lang="en-US" sz="2800" u="none" strike="noStrike" dirty="0">
                          <a:effectLst/>
                        </a:rPr>
                        <a:t>Turtle + Fleece + Hang Dry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92</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14,410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122</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86</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0.69</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97768261"/>
                  </a:ext>
                </a:extLst>
              </a:tr>
            </a:tbl>
          </a:graphicData>
        </a:graphic>
      </p:graphicFrame>
      <p:sp>
        <p:nvSpPr>
          <p:cNvPr id="3" name="TextBox 2">
            <a:extLst>
              <a:ext uri="{FF2B5EF4-FFF2-40B4-BE49-F238E27FC236}">
                <a16:creationId xmlns:a16="http://schemas.microsoft.com/office/drawing/2014/main" id="{F8818188-2A33-6264-33AD-93785D56BAEB}"/>
              </a:ext>
            </a:extLst>
          </p:cNvPr>
          <p:cNvSpPr txBox="1"/>
          <p:nvPr/>
        </p:nvSpPr>
        <p:spPr>
          <a:xfrm>
            <a:off x="1770040" y="5756834"/>
            <a:ext cx="8651920" cy="400110"/>
          </a:xfrm>
          <a:prstGeom prst="rect">
            <a:avLst/>
          </a:prstGeom>
          <a:noFill/>
        </p:spPr>
        <p:txBody>
          <a:bodyPr wrap="none" rtlCol="0">
            <a:spAutoFit/>
          </a:bodyPr>
          <a:lstStyle/>
          <a:p>
            <a:r>
              <a:rPr lang="en-US" sz="2000" dirty="0"/>
              <a:t>Symbols indicate significant differences from control. † </a:t>
            </a:r>
            <a:r>
              <a:rPr lang="en-US" sz="2000" i="1" dirty="0"/>
              <a:t>p </a:t>
            </a:r>
            <a:r>
              <a:rPr lang="en-US" sz="2000" dirty="0"/>
              <a:t>&lt; .1, * </a:t>
            </a:r>
            <a:r>
              <a:rPr lang="en-US" sz="2000" i="1" dirty="0"/>
              <a:t>p</a:t>
            </a:r>
            <a:r>
              <a:rPr lang="en-US" sz="2000" dirty="0"/>
              <a:t> &lt; .05, ** </a:t>
            </a:r>
            <a:r>
              <a:rPr lang="en-US" sz="2000" i="1" dirty="0"/>
              <a:t>p</a:t>
            </a:r>
            <a:r>
              <a:rPr lang="en-US" sz="2000" dirty="0"/>
              <a:t> &lt; .01</a:t>
            </a:r>
          </a:p>
        </p:txBody>
      </p:sp>
    </p:spTree>
    <p:extLst>
      <p:ext uri="{BB962C8B-B14F-4D97-AF65-F5344CB8AC3E}">
        <p14:creationId xmlns:p14="http://schemas.microsoft.com/office/powerpoint/2010/main" val="2187316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827688-B536-F130-0BF9-F6C8D0520637}"/>
              </a:ext>
            </a:extLst>
          </p:cNvPr>
          <p:cNvSpPr>
            <a:spLocks noGrp="1"/>
          </p:cNvSpPr>
          <p:nvPr>
            <p:ph type="title"/>
          </p:nvPr>
        </p:nvSpPr>
        <p:spPr/>
        <p:txBody>
          <a:bodyPr>
            <a:normAutofit fontScale="90000"/>
          </a:bodyPr>
          <a:lstStyle/>
          <a:p>
            <a:r>
              <a:rPr lang="en-CA" dirty="0"/>
              <a:t>Metered efficient laundry behaviours</a:t>
            </a:r>
          </a:p>
        </p:txBody>
      </p:sp>
      <p:sp>
        <p:nvSpPr>
          <p:cNvPr id="5" name="Content Placeholder 4">
            <a:extLst>
              <a:ext uri="{FF2B5EF4-FFF2-40B4-BE49-F238E27FC236}">
                <a16:creationId xmlns:a16="http://schemas.microsoft.com/office/drawing/2014/main" id="{30582068-C191-E05A-2E77-B4D08E0D96FD}"/>
              </a:ext>
            </a:extLst>
          </p:cNvPr>
          <p:cNvSpPr>
            <a:spLocks noGrp="1"/>
          </p:cNvSpPr>
          <p:nvPr>
            <p:ph idx="1"/>
          </p:nvPr>
        </p:nvSpPr>
        <p:spPr>
          <a:xfrm>
            <a:off x="482069" y="496790"/>
            <a:ext cx="11221486" cy="5197522"/>
          </a:xfrm>
        </p:spPr>
        <p:txBody>
          <a:bodyPr/>
          <a:lstStyle/>
          <a:p>
            <a:r>
              <a:rPr lang="en-CA" b="0" dirty="0"/>
              <a:t>No significant change in total energy usage, but when isolating laundry times, three condition were effective:</a:t>
            </a:r>
            <a:br>
              <a:rPr lang="en-CA" b="0" dirty="0"/>
            </a:br>
            <a:r>
              <a:rPr lang="en-CA" b="0" dirty="0"/>
              <a:t>Turtle + bundled msg</a:t>
            </a:r>
            <a:br>
              <a:rPr lang="en-CA" b="0" dirty="0"/>
            </a:br>
            <a:r>
              <a:rPr lang="en-CA" b="0" dirty="0"/>
              <a:t>Turtle + fleece + bundled msg</a:t>
            </a:r>
            <a:br>
              <a:rPr lang="en-CA" b="0" dirty="0"/>
            </a:br>
            <a:r>
              <a:rPr lang="en-CA" b="0" dirty="0"/>
              <a:t>Turtle + fleece + hang dry</a:t>
            </a:r>
          </a:p>
          <a:p>
            <a:pPr marL="0" indent="0">
              <a:buNone/>
            </a:pPr>
            <a:endParaRPr lang="en-CA" dirty="0"/>
          </a:p>
        </p:txBody>
      </p:sp>
      <p:pic>
        <p:nvPicPr>
          <p:cNvPr id="2" name="Picture 1">
            <a:extLst>
              <a:ext uri="{FF2B5EF4-FFF2-40B4-BE49-F238E27FC236}">
                <a16:creationId xmlns:a16="http://schemas.microsoft.com/office/drawing/2014/main" id="{7BB2AB0C-74B3-8F45-723D-1D3F80B206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285" y="3077419"/>
            <a:ext cx="2068194" cy="3365807"/>
          </a:xfrm>
          <a:prstGeom prst="rect">
            <a:avLst/>
          </a:prstGeom>
        </p:spPr>
      </p:pic>
      <p:pic>
        <p:nvPicPr>
          <p:cNvPr id="3" name="Picture 2">
            <a:extLst>
              <a:ext uri="{FF2B5EF4-FFF2-40B4-BE49-F238E27FC236}">
                <a16:creationId xmlns:a16="http://schemas.microsoft.com/office/drawing/2014/main" id="{60AAA739-FFCB-E0AA-DAD3-8C3C196DD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1543" y="3059289"/>
            <a:ext cx="2128902" cy="3365807"/>
          </a:xfrm>
          <a:prstGeom prst="rect">
            <a:avLst/>
          </a:prstGeom>
        </p:spPr>
      </p:pic>
      <p:pic>
        <p:nvPicPr>
          <p:cNvPr id="6" name="Picture 5">
            <a:extLst>
              <a:ext uri="{FF2B5EF4-FFF2-40B4-BE49-F238E27FC236}">
                <a16:creationId xmlns:a16="http://schemas.microsoft.com/office/drawing/2014/main" id="{C44D7E9F-DF66-CB31-9FEE-584188AAD0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4509" y="3059288"/>
            <a:ext cx="2044387" cy="3365807"/>
          </a:xfrm>
          <a:prstGeom prst="rect">
            <a:avLst/>
          </a:prstGeom>
        </p:spPr>
      </p:pic>
      <p:pic>
        <p:nvPicPr>
          <p:cNvPr id="7" name="Picture 6">
            <a:extLst>
              <a:ext uri="{FF2B5EF4-FFF2-40B4-BE49-F238E27FC236}">
                <a16:creationId xmlns:a16="http://schemas.microsoft.com/office/drawing/2014/main" id="{48ED6740-B5BC-D124-D8FF-215D796A42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2960" y="3095551"/>
            <a:ext cx="2044387" cy="3329544"/>
          </a:xfrm>
          <a:prstGeom prst="rect">
            <a:avLst/>
          </a:prstGeom>
        </p:spPr>
      </p:pic>
      <p:pic>
        <p:nvPicPr>
          <p:cNvPr id="8" name="Picture 7">
            <a:extLst>
              <a:ext uri="{FF2B5EF4-FFF2-40B4-BE49-F238E27FC236}">
                <a16:creationId xmlns:a16="http://schemas.microsoft.com/office/drawing/2014/main" id="{B77C0DBD-60C3-5B3B-5F93-5924023D16BC}"/>
              </a:ext>
            </a:extLst>
          </p:cNvPr>
          <p:cNvPicPr>
            <a:picLocks noChangeAspect="1"/>
          </p:cNvPicPr>
          <p:nvPr/>
        </p:nvPicPr>
        <p:blipFill>
          <a:blip r:embed="rId6"/>
          <a:stretch>
            <a:fillRect/>
          </a:stretch>
        </p:blipFill>
        <p:spPr>
          <a:xfrm>
            <a:off x="2540489" y="2598263"/>
            <a:ext cx="425786" cy="425786"/>
          </a:xfrm>
          <a:prstGeom prst="rect">
            <a:avLst/>
          </a:prstGeom>
        </p:spPr>
      </p:pic>
      <p:pic>
        <p:nvPicPr>
          <p:cNvPr id="10" name="Picture 9">
            <a:extLst>
              <a:ext uri="{FF2B5EF4-FFF2-40B4-BE49-F238E27FC236}">
                <a16:creationId xmlns:a16="http://schemas.microsoft.com/office/drawing/2014/main" id="{B7A0356A-3198-66B3-214F-ACCA6B781BCB}"/>
              </a:ext>
            </a:extLst>
          </p:cNvPr>
          <p:cNvPicPr>
            <a:picLocks noChangeAspect="1"/>
          </p:cNvPicPr>
          <p:nvPr/>
        </p:nvPicPr>
        <p:blipFill>
          <a:blip r:embed="rId6"/>
          <a:stretch>
            <a:fillRect/>
          </a:stretch>
        </p:blipFill>
        <p:spPr>
          <a:xfrm>
            <a:off x="7328389" y="2623663"/>
            <a:ext cx="425786" cy="425786"/>
          </a:xfrm>
          <a:prstGeom prst="rect">
            <a:avLst/>
          </a:prstGeom>
        </p:spPr>
      </p:pic>
      <p:pic>
        <p:nvPicPr>
          <p:cNvPr id="11" name="Picture 10">
            <a:extLst>
              <a:ext uri="{FF2B5EF4-FFF2-40B4-BE49-F238E27FC236}">
                <a16:creationId xmlns:a16="http://schemas.microsoft.com/office/drawing/2014/main" id="{94206A3B-9372-0BBB-C047-DFE2388F0930}"/>
              </a:ext>
            </a:extLst>
          </p:cNvPr>
          <p:cNvPicPr>
            <a:picLocks noChangeAspect="1"/>
          </p:cNvPicPr>
          <p:nvPr/>
        </p:nvPicPr>
        <p:blipFill>
          <a:blip r:embed="rId6"/>
          <a:stretch>
            <a:fillRect/>
          </a:stretch>
        </p:blipFill>
        <p:spPr>
          <a:xfrm>
            <a:off x="9690589" y="2623663"/>
            <a:ext cx="425786" cy="425786"/>
          </a:xfrm>
          <a:prstGeom prst="rect">
            <a:avLst/>
          </a:prstGeom>
        </p:spPr>
      </p:pic>
      <p:pic>
        <p:nvPicPr>
          <p:cNvPr id="12" name="Picture 11">
            <a:extLst>
              <a:ext uri="{FF2B5EF4-FFF2-40B4-BE49-F238E27FC236}">
                <a16:creationId xmlns:a16="http://schemas.microsoft.com/office/drawing/2014/main" id="{ED4E8771-BE84-F460-7E33-5EDAFD27498E}"/>
              </a:ext>
            </a:extLst>
          </p:cNvPr>
          <p:cNvPicPr>
            <a:picLocks noChangeAspect="1"/>
          </p:cNvPicPr>
          <p:nvPr/>
        </p:nvPicPr>
        <p:blipFill>
          <a:blip r:embed="rId6"/>
          <a:stretch>
            <a:fillRect/>
          </a:stretch>
        </p:blipFill>
        <p:spPr>
          <a:xfrm>
            <a:off x="2857989" y="2598263"/>
            <a:ext cx="425786" cy="425786"/>
          </a:xfrm>
          <a:prstGeom prst="rect">
            <a:avLst/>
          </a:prstGeom>
        </p:spPr>
      </p:pic>
      <p:pic>
        <p:nvPicPr>
          <p:cNvPr id="13" name="Picture 12">
            <a:extLst>
              <a:ext uri="{FF2B5EF4-FFF2-40B4-BE49-F238E27FC236}">
                <a16:creationId xmlns:a16="http://schemas.microsoft.com/office/drawing/2014/main" id="{2E23E14C-0C58-8A27-081A-5F2761EBEFE9}"/>
              </a:ext>
            </a:extLst>
          </p:cNvPr>
          <p:cNvPicPr>
            <a:picLocks noChangeAspect="1"/>
          </p:cNvPicPr>
          <p:nvPr/>
        </p:nvPicPr>
        <p:blipFill>
          <a:blip r:embed="rId6"/>
          <a:stretch>
            <a:fillRect/>
          </a:stretch>
        </p:blipFill>
        <p:spPr>
          <a:xfrm>
            <a:off x="7582389" y="2636363"/>
            <a:ext cx="425786" cy="425786"/>
          </a:xfrm>
          <a:prstGeom prst="rect">
            <a:avLst/>
          </a:prstGeom>
        </p:spPr>
      </p:pic>
    </p:spTree>
    <p:extLst>
      <p:ext uri="{BB962C8B-B14F-4D97-AF65-F5344CB8AC3E}">
        <p14:creationId xmlns:p14="http://schemas.microsoft.com/office/powerpoint/2010/main" val="1673550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61C59-519F-2DB6-0DA0-772F7BB7DBB6}"/>
              </a:ext>
            </a:extLst>
          </p:cNvPr>
          <p:cNvSpPr>
            <a:spLocks noGrp="1"/>
          </p:cNvSpPr>
          <p:nvPr>
            <p:ph type="ctrTitle"/>
          </p:nvPr>
        </p:nvSpPr>
        <p:spPr/>
        <p:txBody>
          <a:bodyPr/>
          <a:lstStyle/>
          <a:p>
            <a:r>
              <a:rPr lang="en-CA" dirty="0"/>
              <a:t>Summary &amp; Conclusions</a:t>
            </a:r>
          </a:p>
        </p:txBody>
      </p:sp>
    </p:spTree>
    <p:extLst>
      <p:ext uri="{BB962C8B-B14F-4D97-AF65-F5344CB8AC3E}">
        <p14:creationId xmlns:p14="http://schemas.microsoft.com/office/powerpoint/2010/main" val="3876289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827688-B536-F130-0BF9-F6C8D0520637}"/>
              </a:ext>
            </a:extLst>
          </p:cNvPr>
          <p:cNvSpPr>
            <a:spLocks noGrp="1"/>
          </p:cNvSpPr>
          <p:nvPr>
            <p:ph type="title"/>
          </p:nvPr>
        </p:nvSpPr>
        <p:spPr/>
        <p:txBody>
          <a:bodyPr>
            <a:normAutofit fontScale="90000"/>
          </a:bodyPr>
          <a:lstStyle/>
          <a:p>
            <a:r>
              <a:rPr lang="en-US" dirty="0"/>
              <a:t>Summary: Decal Effectiveness vs Control</a:t>
            </a:r>
            <a:endParaRPr lang="en-CA" dirty="0"/>
          </a:p>
        </p:txBody>
      </p:sp>
      <p:pic>
        <p:nvPicPr>
          <p:cNvPr id="2" name="Picture 1">
            <a:extLst>
              <a:ext uri="{FF2B5EF4-FFF2-40B4-BE49-F238E27FC236}">
                <a16:creationId xmlns:a16="http://schemas.microsoft.com/office/drawing/2014/main" id="{D51FD847-1C08-E7C4-14A1-0E2B7066E3C8}"/>
              </a:ext>
            </a:extLst>
          </p:cNvPr>
          <p:cNvPicPr>
            <a:picLocks noChangeAspect="1"/>
          </p:cNvPicPr>
          <p:nvPr/>
        </p:nvPicPr>
        <p:blipFill>
          <a:blip r:embed="rId2"/>
          <a:stretch>
            <a:fillRect/>
          </a:stretch>
        </p:blipFill>
        <p:spPr>
          <a:xfrm>
            <a:off x="520725" y="859313"/>
            <a:ext cx="11150550" cy="5139373"/>
          </a:xfrm>
          <a:prstGeom prst="rect">
            <a:avLst/>
          </a:prstGeom>
        </p:spPr>
      </p:pic>
    </p:spTree>
    <p:extLst>
      <p:ext uri="{BB962C8B-B14F-4D97-AF65-F5344CB8AC3E}">
        <p14:creationId xmlns:p14="http://schemas.microsoft.com/office/powerpoint/2010/main" val="1683964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827688-B536-F130-0BF9-F6C8D0520637}"/>
              </a:ext>
            </a:extLst>
          </p:cNvPr>
          <p:cNvSpPr>
            <a:spLocks noGrp="1"/>
          </p:cNvSpPr>
          <p:nvPr>
            <p:ph type="title"/>
          </p:nvPr>
        </p:nvSpPr>
        <p:spPr/>
        <p:txBody>
          <a:bodyPr>
            <a:normAutofit fontScale="90000"/>
          </a:bodyPr>
          <a:lstStyle/>
          <a:p>
            <a:r>
              <a:rPr lang="en-CA" dirty="0"/>
              <a:t>Context</a:t>
            </a:r>
          </a:p>
        </p:txBody>
      </p:sp>
      <p:sp>
        <p:nvSpPr>
          <p:cNvPr id="5" name="Content Placeholder 4">
            <a:extLst>
              <a:ext uri="{FF2B5EF4-FFF2-40B4-BE49-F238E27FC236}">
                <a16:creationId xmlns:a16="http://schemas.microsoft.com/office/drawing/2014/main" id="{30582068-C191-E05A-2E77-B4D08E0D96FD}"/>
              </a:ext>
            </a:extLst>
          </p:cNvPr>
          <p:cNvSpPr>
            <a:spLocks noGrp="1"/>
          </p:cNvSpPr>
          <p:nvPr>
            <p:ph idx="1"/>
          </p:nvPr>
        </p:nvSpPr>
        <p:spPr/>
        <p:txBody>
          <a:bodyPr/>
          <a:lstStyle/>
          <a:p>
            <a:r>
              <a:rPr lang="en-US" b="0" dirty="0"/>
              <a:t>Laundry represents 10% - 28% of home energy use </a:t>
            </a:r>
          </a:p>
          <a:p>
            <a:r>
              <a:rPr lang="en-US" b="0" dirty="0"/>
              <a:t>Little research on changing laundry behaviour</a:t>
            </a:r>
          </a:p>
          <a:p>
            <a:r>
              <a:rPr lang="en-US" b="0" dirty="0"/>
              <a:t>Identifiable via spikes in metered data (in theory)</a:t>
            </a:r>
          </a:p>
          <a:p>
            <a:r>
              <a:rPr lang="en-US" b="0" dirty="0"/>
              <a:t>“Case study” to test nudges</a:t>
            </a:r>
          </a:p>
          <a:p>
            <a:endParaRPr lang="en-CA" b="0" dirty="0"/>
          </a:p>
        </p:txBody>
      </p:sp>
      <p:pic>
        <p:nvPicPr>
          <p:cNvPr id="3" name="Picture 2">
            <a:extLst>
              <a:ext uri="{FF2B5EF4-FFF2-40B4-BE49-F238E27FC236}">
                <a16:creationId xmlns:a16="http://schemas.microsoft.com/office/drawing/2014/main" id="{830C9F36-45BA-B68F-464E-A80FE8386F31}"/>
              </a:ext>
            </a:extLst>
          </p:cNvPr>
          <p:cNvPicPr>
            <a:picLocks noChangeAspect="1"/>
          </p:cNvPicPr>
          <p:nvPr/>
        </p:nvPicPr>
        <p:blipFill>
          <a:blip r:embed="rId3"/>
          <a:stretch>
            <a:fillRect/>
          </a:stretch>
        </p:blipFill>
        <p:spPr>
          <a:xfrm>
            <a:off x="9051192" y="2476500"/>
            <a:ext cx="2658739" cy="3543300"/>
          </a:xfrm>
          <a:prstGeom prst="rect">
            <a:avLst/>
          </a:prstGeom>
        </p:spPr>
      </p:pic>
    </p:spTree>
    <p:extLst>
      <p:ext uri="{BB962C8B-B14F-4D97-AF65-F5344CB8AC3E}">
        <p14:creationId xmlns:p14="http://schemas.microsoft.com/office/powerpoint/2010/main" val="2962560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827688-B536-F130-0BF9-F6C8D0520637}"/>
              </a:ext>
            </a:extLst>
          </p:cNvPr>
          <p:cNvSpPr>
            <a:spLocks noGrp="1"/>
          </p:cNvSpPr>
          <p:nvPr>
            <p:ph type="title"/>
          </p:nvPr>
        </p:nvSpPr>
        <p:spPr/>
        <p:txBody>
          <a:bodyPr>
            <a:normAutofit fontScale="90000"/>
          </a:bodyPr>
          <a:lstStyle/>
          <a:p>
            <a:r>
              <a:rPr lang="en-CA" dirty="0"/>
              <a:t>Conclusions</a:t>
            </a:r>
          </a:p>
        </p:txBody>
      </p:sp>
      <p:sp>
        <p:nvSpPr>
          <p:cNvPr id="5" name="Content Placeholder 4">
            <a:extLst>
              <a:ext uri="{FF2B5EF4-FFF2-40B4-BE49-F238E27FC236}">
                <a16:creationId xmlns:a16="http://schemas.microsoft.com/office/drawing/2014/main" id="{30582068-C191-E05A-2E77-B4D08E0D96FD}"/>
              </a:ext>
            </a:extLst>
          </p:cNvPr>
          <p:cNvSpPr>
            <a:spLocks noGrp="1"/>
          </p:cNvSpPr>
          <p:nvPr>
            <p:ph idx="1"/>
          </p:nvPr>
        </p:nvSpPr>
        <p:spPr>
          <a:xfrm>
            <a:off x="482069" y="979441"/>
            <a:ext cx="8021648" cy="5197522"/>
          </a:xfrm>
        </p:spPr>
        <p:txBody>
          <a:bodyPr>
            <a:normAutofit/>
          </a:bodyPr>
          <a:lstStyle/>
          <a:p>
            <a:pPr marL="0" indent="0">
              <a:buNone/>
            </a:pPr>
            <a:r>
              <a:rPr lang="en-US" dirty="0"/>
              <a:t>In the context of a motivated sample of BC laundry doers, over a period of one year:</a:t>
            </a:r>
          </a:p>
          <a:p>
            <a:r>
              <a:rPr lang="en-US" b="0" dirty="0"/>
              <a:t>Decals can be an effective nudging tool for sustaining energy efficient behaviour over time; serves as a constant reminder &amp; motivation; attractive image is important; could be extended to other </a:t>
            </a:r>
            <a:r>
              <a:rPr lang="en-US" b="0" dirty="0" err="1"/>
              <a:t>behaviours</a:t>
            </a:r>
            <a:endParaRPr lang="en-US" b="0" dirty="0"/>
          </a:p>
          <a:p>
            <a:r>
              <a:rPr lang="en-US" b="0" dirty="0"/>
              <a:t>Intentions are not a reliable guide </a:t>
            </a:r>
            <a:r>
              <a:rPr lang="en-US" b="0"/>
              <a:t>to real environmental </a:t>
            </a:r>
            <a:r>
              <a:rPr lang="en-US" b="0" dirty="0"/>
              <a:t>behaviour</a:t>
            </a:r>
          </a:p>
          <a:p>
            <a:r>
              <a:rPr lang="en-US" b="0" dirty="0"/>
              <a:t>Changes in laundry </a:t>
            </a:r>
            <a:r>
              <a:rPr lang="en-US" b="0" dirty="0" err="1"/>
              <a:t>behaviours</a:t>
            </a:r>
            <a:r>
              <a:rPr lang="en-US" b="0" dirty="0"/>
              <a:t> were not detectable in total household energy usage</a:t>
            </a:r>
          </a:p>
          <a:p>
            <a:pPr marL="0" indent="0">
              <a:buNone/>
            </a:pPr>
            <a:endParaRPr lang="en-CA" dirty="0"/>
          </a:p>
        </p:txBody>
      </p:sp>
      <p:pic>
        <p:nvPicPr>
          <p:cNvPr id="2" name="Picture 1">
            <a:extLst>
              <a:ext uri="{FF2B5EF4-FFF2-40B4-BE49-F238E27FC236}">
                <a16:creationId xmlns:a16="http://schemas.microsoft.com/office/drawing/2014/main" id="{C81DF56B-5B8B-023C-BD30-980C1511DE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3717" y="453241"/>
            <a:ext cx="3543301" cy="5766415"/>
          </a:xfrm>
          <a:prstGeom prst="rect">
            <a:avLst/>
          </a:prstGeom>
        </p:spPr>
      </p:pic>
    </p:spTree>
    <p:extLst>
      <p:ext uri="{BB962C8B-B14F-4D97-AF65-F5344CB8AC3E}">
        <p14:creationId xmlns:p14="http://schemas.microsoft.com/office/powerpoint/2010/main" val="291373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827688-B536-F130-0BF9-F6C8D0520637}"/>
              </a:ext>
            </a:extLst>
          </p:cNvPr>
          <p:cNvSpPr>
            <a:spLocks noGrp="1"/>
          </p:cNvSpPr>
          <p:nvPr>
            <p:ph type="title"/>
          </p:nvPr>
        </p:nvSpPr>
        <p:spPr/>
        <p:txBody>
          <a:bodyPr>
            <a:normAutofit fontScale="90000"/>
          </a:bodyPr>
          <a:lstStyle/>
          <a:p>
            <a:r>
              <a:rPr lang="en-CA" dirty="0"/>
              <a:t>Conclusions</a:t>
            </a:r>
          </a:p>
        </p:txBody>
      </p:sp>
      <p:sp>
        <p:nvSpPr>
          <p:cNvPr id="5" name="Content Placeholder 4">
            <a:extLst>
              <a:ext uri="{FF2B5EF4-FFF2-40B4-BE49-F238E27FC236}">
                <a16:creationId xmlns:a16="http://schemas.microsoft.com/office/drawing/2014/main" id="{30582068-C191-E05A-2E77-B4D08E0D96FD}"/>
              </a:ext>
            </a:extLst>
          </p:cNvPr>
          <p:cNvSpPr>
            <a:spLocks noGrp="1"/>
          </p:cNvSpPr>
          <p:nvPr>
            <p:ph idx="1"/>
          </p:nvPr>
        </p:nvSpPr>
        <p:spPr>
          <a:xfrm>
            <a:off x="482069" y="979441"/>
            <a:ext cx="8021648" cy="5197522"/>
          </a:xfrm>
        </p:spPr>
        <p:txBody>
          <a:bodyPr>
            <a:normAutofit/>
          </a:bodyPr>
          <a:lstStyle/>
          <a:p>
            <a:r>
              <a:rPr lang="en-US" b="0" dirty="0"/>
              <a:t>Most effective: combining a single, novel motivator (microplastics turtle) with </a:t>
            </a:r>
            <a:r>
              <a:rPr lang="en-US" dirty="0"/>
              <a:t>multiple behaviour change requests</a:t>
            </a:r>
          </a:p>
          <a:p>
            <a:r>
              <a:rPr lang="en-US" b="0" dirty="0"/>
              <a:t>Not so effective in this context: financial information, climate information</a:t>
            </a:r>
          </a:p>
          <a:p>
            <a:r>
              <a:rPr lang="en-US" b="0" dirty="0"/>
              <a:t>Sometimes energy motivations are not the best way to change energy </a:t>
            </a:r>
            <a:r>
              <a:rPr lang="en-US" b="0" dirty="0" err="1"/>
              <a:t>behaviours</a:t>
            </a:r>
            <a:r>
              <a:rPr lang="en-US" b="0" dirty="0"/>
              <a:t>!</a:t>
            </a:r>
          </a:p>
          <a:p>
            <a:r>
              <a:rPr lang="en-US" b="0" dirty="0"/>
              <a:t>Not all environmental motivators are the same</a:t>
            </a:r>
          </a:p>
          <a:p>
            <a:pPr marL="0" indent="0">
              <a:buNone/>
            </a:pPr>
            <a:endParaRPr lang="en-CA" dirty="0"/>
          </a:p>
        </p:txBody>
      </p:sp>
      <p:pic>
        <p:nvPicPr>
          <p:cNvPr id="2" name="Picture 1">
            <a:extLst>
              <a:ext uri="{FF2B5EF4-FFF2-40B4-BE49-F238E27FC236}">
                <a16:creationId xmlns:a16="http://schemas.microsoft.com/office/drawing/2014/main" id="{C81DF56B-5B8B-023C-BD30-980C1511DE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3717" y="453241"/>
            <a:ext cx="3543301" cy="5766415"/>
          </a:xfrm>
          <a:prstGeom prst="rect">
            <a:avLst/>
          </a:prstGeom>
        </p:spPr>
      </p:pic>
    </p:spTree>
    <p:extLst>
      <p:ext uri="{BB962C8B-B14F-4D97-AF65-F5344CB8AC3E}">
        <p14:creationId xmlns:p14="http://schemas.microsoft.com/office/powerpoint/2010/main" val="2951703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B717D6-9A1D-44A0-1B68-4CA5C89B031D}"/>
              </a:ext>
            </a:extLst>
          </p:cNvPr>
          <p:cNvSpPr>
            <a:spLocks noGrp="1"/>
          </p:cNvSpPr>
          <p:nvPr>
            <p:ph type="ctrTitle"/>
          </p:nvPr>
        </p:nvSpPr>
        <p:spPr/>
        <p:txBody>
          <a:bodyPr/>
          <a:lstStyle/>
          <a:p>
            <a:r>
              <a:rPr lang="en-CA" dirty="0"/>
              <a:t>Thank you!</a:t>
            </a:r>
          </a:p>
        </p:txBody>
      </p:sp>
      <p:sp>
        <p:nvSpPr>
          <p:cNvPr id="5" name="Subtitle 4">
            <a:extLst>
              <a:ext uri="{FF2B5EF4-FFF2-40B4-BE49-F238E27FC236}">
                <a16:creationId xmlns:a16="http://schemas.microsoft.com/office/drawing/2014/main" id="{E110BA80-77AE-7B3A-50A0-A8889DC4FEC2}"/>
              </a:ext>
            </a:extLst>
          </p:cNvPr>
          <p:cNvSpPr>
            <a:spLocks noGrp="1"/>
          </p:cNvSpPr>
          <p:nvPr>
            <p:ph type="subTitle" idx="1"/>
          </p:nvPr>
        </p:nvSpPr>
        <p:spPr/>
        <p:txBody>
          <a:bodyPr/>
          <a:lstStyle/>
          <a:p>
            <a:r>
              <a:rPr lang="en-CA" dirty="0"/>
              <a:t>Contact: david.hardisty@sauder.ubc.ca</a:t>
            </a:r>
          </a:p>
        </p:txBody>
      </p:sp>
    </p:spTree>
    <p:extLst>
      <p:ext uri="{BB962C8B-B14F-4D97-AF65-F5344CB8AC3E}">
        <p14:creationId xmlns:p14="http://schemas.microsoft.com/office/powerpoint/2010/main" val="3942806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827688-B536-F130-0BF9-F6C8D0520637}"/>
              </a:ext>
            </a:extLst>
          </p:cNvPr>
          <p:cNvSpPr>
            <a:spLocks noGrp="1"/>
          </p:cNvSpPr>
          <p:nvPr>
            <p:ph type="title"/>
          </p:nvPr>
        </p:nvSpPr>
        <p:spPr/>
        <p:txBody>
          <a:bodyPr>
            <a:normAutofit fontScale="90000"/>
          </a:bodyPr>
          <a:lstStyle/>
          <a:p>
            <a:r>
              <a:rPr lang="en-US" dirty="0"/>
              <a:t>Key Questions</a:t>
            </a:r>
            <a:endParaRPr lang="en-CA" dirty="0"/>
          </a:p>
        </p:txBody>
      </p:sp>
      <p:sp>
        <p:nvSpPr>
          <p:cNvPr id="5" name="Content Placeholder 4">
            <a:extLst>
              <a:ext uri="{FF2B5EF4-FFF2-40B4-BE49-F238E27FC236}">
                <a16:creationId xmlns:a16="http://schemas.microsoft.com/office/drawing/2014/main" id="{30582068-C191-E05A-2E77-B4D08E0D96FD}"/>
              </a:ext>
            </a:extLst>
          </p:cNvPr>
          <p:cNvSpPr>
            <a:spLocks noGrp="1"/>
          </p:cNvSpPr>
          <p:nvPr>
            <p:ph idx="1"/>
          </p:nvPr>
        </p:nvSpPr>
        <p:spPr/>
        <p:txBody>
          <a:bodyPr/>
          <a:lstStyle/>
          <a:p>
            <a:r>
              <a:rPr lang="en-US" b="0" dirty="0"/>
              <a:t>How to nudge </a:t>
            </a:r>
            <a:r>
              <a:rPr lang="en-US" b="0" i="1" dirty="0"/>
              <a:t>sustainable</a:t>
            </a:r>
            <a:r>
              <a:rPr lang="en-US" b="0" dirty="0"/>
              <a:t> behaviour change?</a:t>
            </a:r>
          </a:p>
          <a:p>
            <a:r>
              <a:rPr lang="en-US" b="0" dirty="0"/>
              <a:t>Better to use “pro-environment” motivation, “self-benefit” motivation, or both together? </a:t>
            </a:r>
          </a:p>
          <a:p>
            <a:r>
              <a:rPr lang="en-US" b="0" dirty="0"/>
              <a:t>Better to request many behaviour changes, or focus on one?</a:t>
            </a:r>
            <a:endParaRPr lang="en-CA" b="0" dirty="0"/>
          </a:p>
        </p:txBody>
      </p:sp>
    </p:spTree>
    <p:extLst>
      <p:ext uri="{BB962C8B-B14F-4D97-AF65-F5344CB8AC3E}">
        <p14:creationId xmlns:p14="http://schemas.microsoft.com/office/powerpoint/2010/main" val="3600309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827688-B536-F130-0BF9-F6C8D0520637}"/>
              </a:ext>
            </a:extLst>
          </p:cNvPr>
          <p:cNvSpPr>
            <a:spLocks noGrp="1"/>
          </p:cNvSpPr>
          <p:nvPr>
            <p:ph type="title"/>
          </p:nvPr>
        </p:nvSpPr>
        <p:spPr/>
        <p:txBody>
          <a:bodyPr>
            <a:normAutofit fontScale="90000"/>
          </a:bodyPr>
          <a:lstStyle/>
          <a:p>
            <a:r>
              <a:rPr lang="en-CA" dirty="0"/>
              <a:t>Pilot Surveys</a:t>
            </a:r>
          </a:p>
        </p:txBody>
      </p:sp>
      <p:sp>
        <p:nvSpPr>
          <p:cNvPr id="5" name="Content Placeholder 4">
            <a:extLst>
              <a:ext uri="{FF2B5EF4-FFF2-40B4-BE49-F238E27FC236}">
                <a16:creationId xmlns:a16="http://schemas.microsoft.com/office/drawing/2014/main" id="{30582068-C191-E05A-2E77-B4D08E0D96FD}"/>
              </a:ext>
            </a:extLst>
          </p:cNvPr>
          <p:cNvSpPr>
            <a:spLocks noGrp="1"/>
          </p:cNvSpPr>
          <p:nvPr>
            <p:ph idx="1"/>
          </p:nvPr>
        </p:nvSpPr>
        <p:spPr/>
        <p:txBody>
          <a:bodyPr>
            <a:normAutofit/>
          </a:bodyPr>
          <a:lstStyle/>
          <a:p>
            <a:r>
              <a:rPr lang="en-US" b="0" dirty="0"/>
              <a:t>Perhaps a </a:t>
            </a:r>
            <a:r>
              <a:rPr lang="en-US" b="0" i="1" dirty="0"/>
              <a:t>decal</a:t>
            </a:r>
            <a:r>
              <a:rPr lang="en-US" b="0" dirty="0"/>
              <a:t> on the laundry machine could provide a lasting nudge?</a:t>
            </a:r>
          </a:p>
          <a:p>
            <a:pPr lvl="1"/>
            <a:r>
              <a:rPr lang="en-US" b="0" dirty="0"/>
              <a:t>Constant reminder</a:t>
            </a:r>
          </a:p>
          <a:p>
            <a:pPr lvl="1"/>
            <a:r>
              <a:rPr lang="en-US" b="0" dirty="0"/>
              <a:t>Attractive</a:t>
            </a:r>
          </a:p>
          <a:p>
            <a:pPr lvl="1"/>
            <a:r>
              <a:rPr lang="en-US" b="0" dirty="0"/>
              <a:t>Low-cost</a:t>
            </a:r>
          </a:p>
          <a:p>
            <a:pPr lvl="1"/>
            <a:r>
              <a:rPr lang="en-US" b="0" dirty="0"/>
              <a:t>What‘s the right message?</a:t>
            </a:r>
          </a:p>
          <a:p>
            <a:r>
              <a:rPr lang="en-US" b="0" dirty="0"/>
              <a:t>6 pilot surveys (Feb 2021 – Apr 2021) pre-tested ideas via hypothetical scenarios with online samples from Prolific.co</a:t>
            </a:r>
          </a:p>
          <a:p>
            <a:pPr lvl="1"/>
            <a:r>
              <a:rPr lang="en-US" b="0" dirty="0"/>
              <a:t>Financial appeals were not effective (e.g., “Change your laundry habits to reduce your costs by $2,129 over 10 years!”) </a:t>
            </a:r>
          </a:p>
          <a:p>
            <a:pPr lvl="1"/>
            <a:r>
              <a:rPr lang="en-US" b="0" dirty="0"/>
              <a:t>Climate appeals were not effective (e.g., “Change your laundry habits to reduce your CO2 by 95,287 grams over 10 years!”)</a:t>
            </a:r>
          </a:p>
          <a:p>
            <a:endParaRPr lang="en-CA" dirty="0"/>
          </a:p>
        </p:txBody>
      </p:sp>
    </p:spTree>
    <p:extLst>
      <p:ext uri="{BB962C8B-B14F-4D97-AF65-F5344CB8AC3E}">
        <p14:creationId xmlns:p14="http://schemas.microsoft.com/office/powerpoint/2010/main" val="4047040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61C59-519F-2DB6-0DA0-772F7BB7DBB6}"/>
              </a:ext>
            </a:extLst>
          </p:cNvPr>
          <p:cNvSpPr>
            <a:spLocks noGrp="1"/>
          </p:cNvSpPr>
          <p:nvPr>
            <p:ph type="ctrTitle"/>
          </p:nvPr>
        </p:nvSpPr>
        <p:spPr/>
        <p:txBody>
          <a:bodyPr/>
          <a:lstStyle/>
          <a:p>
            <a:r>
              <a:rPr lang="en-CA" dirty="0"/>
              <a:t>Methods</a:t>
            </a:r>
          </a:p>
        </p:txBody>
      </p:sp>
    </p:spTree>
    <p:extLst>
      <p:ext uri="{BB962C8B-B14F-4D97-AF65-F5344CB8AC3E}">
        <p14:creationId xmlns:p14="http://schemas.microsoft.com/office/powerpoint/2010/main" val="3952345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827688-B536-F130-0BF9-F6C8D0520637}"/>
              </a:ext>
            </a:extLst>
          </p:cNvPr>
          <p:cNvSpPr>
            <a:spLocks noGrp="1"/>
          </p:cNvSpPr>
          <p:nvPr>
            <p:ph type="title"/>
          </p:nvPr>
        </p:nvSpPr>
        <p:spPr/>
        <p:txBody>
          <a:bodyPr>
            <a:normAutofit fontScale="90000"/>
          </a:bodyPr>
          <a:lstStyle/>
          <a:p>
            <a:r>
              <a:rPr lang="en-CA" dirty="0"/>
              <a:t>Study Design: Participants</a:t>
            </a:r>
          </a:p>
        </p:txBody>
      </p:sp>
      <p:sp>
        <p:nvSpPr>
          <p:cNvPr id="5" name="Content Placeholder 4">
            <a:extLst>
              <a:ext uri="{FF2B5EF4-FFF2-40B4-BE49-F238E27FC236}">
                <a16:creationId xmlns:a16="http://schemas.microsoft.com/office/drawing/2014/main" id="{30582068-C191-E05A-2E77-B4D08E0D96FD}"/>
              </a:ext>
            </a:extLst>
          </p:cNvPr>
          <p:cNvSpPr>
            <a:spLocks noGrp="1"/>
          </p:cNvSpPr>
          <p:nvPr>
            <p:ph idx="1"/>
          </p:nvPr>
        </p:nvSpPr>
        <p:spPr/>
        <p:txBody>
          <a:bodyPr/>
          <a:lstStyle/>
          <a:p>
            <a:r>
              <a:rPr lang="en-US" b="0" dirty="0"/>
              <a:t>1,210 BC Hydro customers recruited from BC Hydro’s Team Power Smart program and completed the first survey</a:t>
            </a:r>
          </a:p>
          <a:p>
            <a:r>
              <a:rPr lang="en-US" b="0" dirty="0"/>
              <a:t>Follow-up surveys every 3 months, for 1 year total</a:t>
            </a:r>
          </a:p>
          <a:p>
            <a:r>
              <a:rPr lang="en-US" b="0" dirty="0"/>
              <a:t>Must have Washing Machine &amp; Clothes Dryer and pay BC Hydro bill</a:t>
            </a:r>
          </a:p>
          <a:p>
            <a:r>
              <a:rPr lang="en-US" b="0" dirty="0"/>
              <a:t>64% women, mean age = 57</a:t>
            </a:r>
          </a:p>
          <a:p>
            <a:endParaRPr lang="en-CA" dirty="0"/>
          </a:p>
        </p:txBody>
      </p:sp>
    </p:spTree>
    <p:extLst>
      <p:ext uri="{BB962C8B-B14F-4D97-AF65-F5344CB8AC3E}">
        <p14:creationId xmlns:p14="http://schemas.microsoft.com/office/powerpoint/2010/main" val="3369381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827688-B536-F130-0BF9-F6C8D0520637}"/>
              </a:ext>
            </a:extLst>
          </p:cNvPr>
          <p:cNvSpPr>
            <a:spLocks noGrp="1"/>
          </p:cNvSpPr>
          <p:nvPr>
            <p:ph type="title"/>
          </p:nvPr>
        </p:nvSpPr>
        <p:spPr/>
        <p:txBody>
          <a:bodyPr>
            <a:normAutofit fontScale="90000"/>
          </a:bodyPr>
          <a:lstStyle/>
          <a:p>
            <a:r>
              <a:rPr lang="en-CA" dirty="0"/>
              <a:t>Target Laundry Behaviours</a:t>
            </a:r>
          </a:p>
        </p:txBody>
      </p:sp>
      <p:sp>
        <p:nvSpPr>
          <p:cNvPr id="5" name="Content Placeholder 4">
            <a:extLst>
              <a:ext uri="{FF2B5EF4-FFF2-40B4-BE49-F238E27FC236}">
                <a16:creationId xmlns:a16="http://schemas.microsoft.com/office/drawing/2014/main" id="{30582068-C191-E05A-2E77-B4D08E0D96FD}"/>
              </a:ext>
            </a:extLst>
          </p:cNvPr>
          <p:cNvSpPr>
            <a:spLocks noGrp="1"/>
          </p:cNvSpPr>
          <p:nvPr>
            <p:ph idx="1"/>
          </p:nvPr>
        </p:nvSpPr>
        <p:spPr/>
        <p:txBody>
          <a:bodyPr/>
          <a:lstStyle/>
          <a:p>
            <a:r>
              <a:rPr lang="en-US" b="0" dirty="0"/>
              <a:t>Re-wear</a:t>
            </a:r>
          </a:p>
          <a:p>
            <a:r>
              <a:rPr lang="en-US" b="0" dirty="0"/>
              <a:t>Combine loads</a:t>
            </a:r>
          </a:p>
          <a:p>
            <a:r>
              <a:rPr lang="en-US" b="0" dirty="0"/>
              <a:t>Use cold water</a:t>
            </a:r>
          </a:p>
          <a:p>
            <a:r>
              <a:rPr lang="en-US" b="0" dirty="0"/>
              <a:t>Hang dry clothes</a:t>
            </a:r>
          </a:p>
          <a:p>
            <a:endParaRPr lang="en-CA" dirty="0"/>
          </a:p>
        </p:txBody>
      </p:sp>
      <p:sp>
        <p:nvSpPr>
          <p:cNvPr id="2" name="Oval 1">
            <a:extLst>
              <a:ext uri="{FF2B5EF4-FFF2-40B4-BE49-F238E27FC236}">
                <a16:creationId xmlns:a16="http://schemas.microsoft.com/office/drawing/2014/main" id="{72AC93C3-CB00-A758-9BC8-A866D037C8B2}"/>
              </a:ext>
            </a:extLst>
          </p:cNvPr>
          <p:cNvSpPr/>
          <p:nvPr/>
        </p:nvSpPr>
        <p:spPr>
          <a:xfrm>
            <a:off x="355600" y="2501900"/>
            <a:ext cx="3175000" cy="736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8367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827688-B536-F130-0BF9-F6C8D0520637}"/>
              </a:ext>
            </a:extLst>
          </p:cNvPr>
          <p:cNvSpPr>
            <a:spLocks noGrp="1"/>
          </p:cNvSpPr>
          <p:nvPr>
            <p:ph type="title"/>
          </p:nvPr>
        </p:nvSpPr>
        <p:spPr/>
        <p:txBody>
          <a:bodyPr>
            <a:normAutofit fontScale="90000"/>
          </a:bodyPr>
          <a:lstStyle/>
          <a:p>
            <a:r>
              <a:rPr lang="en-CA" dirty="0"/>
              <a:t>Study Design: Overview</a:t>
            </a:r>
          </a:p>
        </p:txBody>
      </p:sp>
      <p:sp>
        <p:nvSpPr>
          <p:cNvPr id="5" name="Content Placeholder 4">
            <a:extLst>
              <a:ext uri="{FF2B5EF4-FFF2-40B4-BE49-F238E27FC236}">
                <a16:creationId xmlns:a16="http://schemas.microsoft.com/office/drawing/2014/main" id="{30582068-C191-E05A-2E77-B4D08E0D96FD}"/>
              </a:ext>
            </a:extLst>
          </p:cNvPr>
          <p:cNvSpPr>
            <a:spLocks noGrp="1"/>
          </p:cNvSpPr>
          <p:nvPr>
            <p:ph idx="1"/>
          </p:nvPr>
        </p:nvSpPr>
        <p:spPr/>
        <p:txBody>
          <a:bodyPr>
            <a:normAutofit fontScale="92500" lnSpcReduction="10000"/>
          </a:bodyPr>
          <a:lstStyle/>
          <a:p>
            <a:r>
              <a:rPr lang="en-US" dirty="0"/>
              <a:t>Six intervention conditions:</a:t>
            </a:r>
          </a:p>
          <a:p>
            <a:pPr marL="971550" lvl="1" indent="-514350">
              <a:buFont typeface="+mj-lt"/>
              <a:buAutoNum type="arabicPeriod"/>
            </a:pPr>
            <a:r>
              <a:rPr lang="en-US" dirty="0"/>
              <a:t>Control (no decal)</a:t>
            </a:r>
          </a:p>
          <a:p>
            <a:pPr marL="971550" lvl="1" indent="-514350">
              <a:buFont typeface="+mj-lt"/>
              <a:buAutoNum type="arabicPeriod"/>
            </a:pPr>
            <a:r>
              <a:rPr lang="en-US" dirty="0"/>
              <a:t>Control (QR logging decal)</a:t>
            </a:r>
          </a:p>
          <a:p>
            <a:pPr marL="971550" lvl="1" indent="-514350">
              <a:buFont typeface="+mj-lt"/>
              <a:buAutoNum type="arabicPeriod"/>
            </a:pPr>
            <a:r>
              <a:rPr lang="en-US" dirty="0"/>
              <a:t>Decal: Turtle appeal to change 4 </a:t>
            </a:r>
            <a:r>
              <a:rPr lang="en-US" dirty="0" err="1"/>
              <a:t>behaviours</a:t>
            </a:r>
            <a:endParaRPr lang="en-US" dirty="0"/>
          </a:p>
          <a:p>
            <a:pPr marL="971550" lvl="1" indent="-514350">
              <a:buFont typeface="+mj-lt"/>
              <a:buAutoNum type="arabicPeriod"/>
            </a:pPr>
            <a:r>
              <a:rPr lang="en-US" dirty="0"/>
              <a:t>Decal: Fleece appeal to change 4 </a:t>
            </a:r>
            <a:r>
              <a:rPr lang="en-US" dirty="0" err="1"/>
              <a:t>behaviours</a:t>
            </a:r>
            <a:endParaRPr lang="en-US" dirty="0"/>
          </a:p>
          <a:p>
            <a:pPr marL="971550" lvl="1" indent="-514350">
              <a:buFont typeface="+mj-lt"/>
              <a:buAutoNum type="arabicPeriod"/>
            </a:pPr>
            <a:r>
              <a:rPr lang="en-US" dirty="0"/>
              <a:t>Decal: Turtle + fleece appeal to change 4 </a:t>
            </a:r>
            <a:r>
              <a:rPr lang="en-US" dirty="0" err="1"/>
              <a:t>behaviours</a:t>
            </a:r>
            <a:endParaRPr lang="en-US" dirty="0"/>
          </a:p>
          <a:p>
            <a:pPr marL="971550" lvl="1" indent="-514350">
              <a:buFont typeface="+mj-lt"/>
              <a:buAutoNum type="arabicPeriod"/>
            </a:pPr>
            <a:r>
              <a:rPr lang="en-US" dirty="0"/>
              <a:t>Decal: Turtle + fleece appeal to hang dry</a:t>
            </a:r>
          </a:p>
          <a:p>
            <a:r>
              <a:rPr lang="en-US" dirty="0"/>
              <a:t>Four types of measures: </a:t>
            </a:r>
          </a:p>
          <a:p>
            <a:pPr marL="971550" lvl="1" indent="-514350">
              <a:buFont typeface="+mj-lt"/>
              <a:buAutoNum type="arabicPeriod"/>
            </a:pPr>
            <a:r>
              <a:rPr lang="en-US" dirty="0"/>
              <a:t>I</a:t>
            </a:r>
            <a:r>
              <a:rPr lang="en-US" b="1" dirty="0"/>
              <a:t>ntentions</a:t>
            </a:r>
            <a:r>
              <a:rPr lang="en-US" dirty="0"/>
              <a:t> to re-wear, combine loads, cold water, hang-dry</a:t>
            </a:r>
          </a:p>
          <a:p>
            <a:pPr marL="971550" lvl="1" indent="-514350">
              <a:buFont typeface="+mj-lt"/>
              <a:buAutoNum type="arabicPeriod"/>
            </a:pPr>
            <a:r>
              <a:rPr lang="en-US" dirty="0"/>
              <a:t>Retrospective </a:t>
            </a:r>
            <a:r>
              <a:rPr lang="en-US" b="1" dirty="0"/>
              <a:t>self-reports</a:t>
            </a:r>
            <a:r>
              <a:rPr lang="en-US" dirty="0"/>
              <a:t> every 3 months</a:t>
            </a:r>
          </a:p>
          <a:p>
            <a:pPr marL="971550" lvl="1" indent="-514350">
              <a:buFont typeface="+mj-lt"/>
              <a:buAutoNum type="arabicPeriod"/>
            </a:pPr>
            <a:r>
              <a:rPr lang="en-US" dirty="0"/>
              <a:t>Ongoing </a:t>
            </a:r>
            <a:r>
              <a:rPr lang="en-US" b="1" dirty="0"/>
              <a:t>log</a:t>
            </a:r>
            <a:r>
              <a:rPr lang="en-US" dirty="0"/>
              <a:t> of laundry behaviour for one year</a:t>
            </a:r>
          </a:p>
          <a:p>
            <a:pPr marL="971550" lvl="1" indent="-514350">
              <a:buFont typeface="+mj-lt"/>
              <a:buAutoNum type="arabicPeriod"/>
            </a:pPr>
            <a:r>
              <a:rPr lang="en-US" dirty="0"/>
              <a:t>Energy </a:t>
            </a:r>
            <a:r>
              <a:rPr lang="en-US" b="1" dirty="0"/>
              <a:t>meter data </a:t>
            </a:r>
            <a:r>
              <a:rPr lang="en-US" dirty="0"/>
              <a:t>(hourly level) for one year, including 1-year prior history</a:t>
            </a:r>
          </a:p>
        </p:txBody>
      </p:sp>
    </p:spTree>
    <p:extLst>
      <p:ext uri="{BB962C8B-B14F-4D97-AF65-F5344CB8AC3E}">
        <p14:creationId xmlns:p14="http://schemas.microsoft.com/office/powerpoint/2010/main" val="225454806"/>
      </p:ext>
    </p:extLst>
  </p:cSld>
  <p:clrMapOvr>
    <a:masterClrMapping/>
  </p:clrMapOvr>
</p:sld>
</file>

<file path=ppt/theme/theme1.xml><?xml version="1.0" encoding="utf-8"?>
<a:theme xmlns:a="http://schemas.openxmlformats.org/drawingml/2006/main" name="Office Theme">
  <a:themeElements>
    <a:clrScheme name="BIG Diff 2022">
      <a:dk1>
        <a:sysClr val="windowText" lastClr="000000"/>
      </a:dk1>
      <a:lt1>
        <a:sysClr val="window" lastClr="FFFFFF"/>
      </a:lt1>
      <a:dk2>
        <a:srgbClr val="24418F"/>
      </a:dk2>
      <a:lt2>
        <a:srgbClr val="49BAEB"/>
      </a:lt2>
      <a:accent1>
        <a:srgbClr val="0B8385"/>
      </a:accent1>
      <a:accent2>
        <a:srgbClr val="197BC0"/>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8688</TotalTime>
  <Words>2323</Words>
  <Application>Microsoft Office PowerPoint</Application>
  <PresentationFormat>Widescreen</PresentationFormat>
  <Paragraphs>279</Paragraphs>
  <Slides>32</Slides>
  <Notes>5</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Calibri,sans-serif</vt:lpstr>
      <vt:lpstr>Myriad Pro</vt:lpstr>
      <vt:lpstr>Myriad Pro Light</vt:lpstr>
      <vt:lpstr>Wingdings</vt:lpstr>
      <vt:lpstr>Office Theme</vt:lpstr>
      <vt:lpstr>Twice as nice? </vt:lpstr>
      <vt:lpstr>Co-Authors &amp; Partners</vt:lpstr>
      <vt:lpstr>Context</vt:lpstr>
      <vt:lpstr>Key Questions</vt:lpstr>
      <vt:lpstr>Pilot Surveys</vt:lpstr>
      <vt:lpstr>Methods</vt:lpstr>
      <vt:lpstr>Study Design: Participants</vt:lpstr>
      <vt:lpstr>Target Laundry Behaviours</vt:lpstr>
      <vt:lpstr>Study Design: Overview</vt:lpstr>
      <vt:lpstr>Control (no decal)</vt:lpstr>
      <vt:lpstr>Control (logging decal only)</vt:lpstr>
      <vt:lpstr>Sea Turtle + Bundled</vt:lpstr>
      <vt:lpstr>Clothing + Bundled</vt:lpstr>
      <vt:lpstr>Turtle + Clothing + Bundled</vt:lpstr>
      <vt:lpstr>Turtle + Clothing + Hang Dry</vt:lpstr>
      <vt:lpstr>Results</vt:lpstr>
      <vt:lpstr>Intentions to engage in efficient laundry behaviours</vt:lpstr>
      <vt:lpstr>Intentions to engage in efficient laundry behaviours</vt:lpstr>
      <vt:lpstr>Intentions to engage in efficient laundry behaviours</vt:lpstr>
      <vt:lpstr>Retrospective Self-reports</vt:lpstr>
      <vt:lpstr>Retrospective Self-reports</vt:lpstr>
      <vt:lpstr>Retrospective Self-reports</vt:lpstr>
      <vt:lpstr>Behaviour Logging</vt:lpstr>
      <vt:lpstr>Behaviour Logging</vt:lpstr>
      <vt:lpstr>Energy Meter Results: kWh per Day across all participants</vt:lpstr>
      <vt:lpstr>Energy Meter Results: kWh for logging participants</vt:lpstr>
      <vt:lpstr>Metered efficient laundry behaviours</vt:lpstr>
      <vt:lpstr>Summary &amp; Conclusions</vt:lpstr>
      <vt:lpstr>Summary: Decal Effectiveness vs Control</vt:lpstr>
      <vt:lpstr>Conclusions</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Berke, Nancy</dc:creator>
  <cp:lastModifiedBy>David Hardisty</cp:lastModifiedBy>
  <cp:revision>728</cp:revision>
  <dcterms:created xsi:type="dcterms:W3CDTF">2021-03-03T15:49:32Z</dcterms:created>
  <dcterms:modified xsi:type="dcterms:W3CDTF">2022-11-04T18:52:21Z</dcterms:modified>
</cp:coreProperties>
</file>